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27"/>
  </p:notesMasterIdLst>
  <p:handoutMasterIdLst>
    <p:handoutMasterId r:id="rId28"/>
  </p:handoutMasterIdLst>
  <p:sldIdLst>
    <p:sldId id="256" r:id="rId2"/>
    <p:sldId id="764" r:id="rId3"/>
    <p:sldId id="804" r:id="rId4"/>
    <p:sldId id="406" r:id="rId5"/>
    <p:sldId id="500" r:id="rId6"/>
    <p:sldId id="617" r:id="rId7"/>
    <p:sldId id="774" r:id="rId8"/>
    <p:sldId id="577" r:id="rId9"/>
    <p:sldId id="752" r:id="rId10"/>
    <p:sldId id="609" r:id="rId11"/>
    <p:sldId id="408" r:id="rId12"/>
    <p:sldId id="301" r:id="rId13"/>
    <p:sldId id="803" r:id="rId14"/>
    <p:sldId id="409" r:id="rId15"/>
    <p:sldId id="794" r:id="rId16"/>
    <p:sldId id="802" r:id="rId17"/>
    <p:sldId id="789" r:id="rId18"/>
    <p:sldId id="443" r:id="rId19"/>
    <p:sldId id="444" r:id="rId20"/>
    <p:sldId id="445" r:id="rId21"/>
    <p:sldId id="446" r:id="rId22"/>
    <p:sldId id="447" r:id="rId23"/>
    <p:sldId id="298" r:id="rId24"/>
    <p:sldId id="410" r:id="rId25"/>
    <p:sldId id="753" r:id="rId26"/>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063"/>
    <a:srgbClr val="182772"/>
    <a:srgbClr val="FF6600"/>
    <a:srgbClr val="FF3399"/>
    <a:srgbClr val="FFFFFF"/>
    <a:srgbClr val="FFD594"/>
    <a:srgbClr val="F38E0A"/>
    <a:srgbClr val="F0D50D"/>
    <a:srgbClr val="1CA310"/>
    <a:srgbClr val="FFC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8"/>
    <p:restoredTop sz="50000" autoAdjust="0"/>
  </p:normalViewPr>
  <p:slideViewPr>
    <p:cSldViewPr>
      <p:cViewPr varScale="1">
        <p:scale>
          <a:sx n="81" d="100"/>
          <a:sy n="81" d="100"/>
        </p:scale>
        <p:origin x="72" y="19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57150">
              <a:solidFill>
                <a:schemeClr val="bg1"/>
              </a:solidFill>
            </a:ln>
          </c:spPr>
          <c:dPt>
            <c:idx val="0"/>
            <c:bubble3D val="0"/>
            <c:extLst>
              <c:ext xmlns:c16="http://schemas.microsoft.com/office/drawing/2014/chart" uri="{C3380CC4-5D6E-409C-BE32-E72D297353CC}">
                <c16:uniqueId val="{00000000-9291-FB43-A167-2BD0380C4FDE}"/>
              </c:ext>
            </c:extLst>
          </c:dPt>
          <c:dLbls>
            <c:dLbl>
              <c:idx val="0"/>
              <c:layout>
                <c:manualLayout>
                  <c:x val="-0.13568763241977755"/>
                  <c:y val="9.5372425037779304E-2"/>
                </c:manualLayout>
              </c:layout>
              <c:tx>
                <c:rich>
                  <a:bodyPr/>
                  <a:lstStyle/>
                  <a:p>
                    <a:pPr>
                      <a:defRPr sz="1800" b="1">
                        <a:solidFill>
                          <a:schemeClr val="bg1"/>
                        </a:solidFill>
                        <a:latin typeface="Segoe UI" panose="020B0502040204020203" pitchFamily="34" charset="0"/>
                        <a:ea typeface="Segoe UI" panose="020B0502040204020203" pitchFamily="34" charset="0"/>
                        <a:cs typeface="Segoe UI" panose="020B0502040204020203" pitchFamily="34" charset="0"/>
                      </a:defRPr>
                    </a:pPr>
                    <a:r>
                      <a:rPr lang="en-US" noProof="0" dirty="0"/>
                      <a:t>Factori</a:t>
                    </a:r>
                    <a:r>
                      <a:rPr lang="en-US" dirty="0"/>
                      <a:t> </a:t>
                    </a:r>
                    <a:r>
                      <a:rPr lang="en-US" noProof="0" dirty="0"/>
                      <a:t>Sociali-Economici</a:t>
                    </a:r>
                    <a:r>
                      <a:rPr lang="en-US" baseline="0" dirty="0"/>
                      <a:t> 
</a:t>
                    </a:r>
                    <a:fld id="{414C5B3C-C858-4D64-84A2-7DD0154B8C2F}" type="PERCENTAGE">
                      <a:rPr lang="en-US" baseline="0"/>
                      <a:pPr>
                        <a:defRPr sz="1800" b="1">
                          <a:solidFill>
                            <a:schemeClr val="bg1"/>
                          </a:solidFill>
                          <a:latin typeface="Segoe UI" panose="020B0502040204020203" pitchFamily="34" charset="0"/>
                          <a:ea typeface="Segoe UI" panose="020B0502040204020203" pitchFamily="34" charset="0"/>
                          <a:cs typeface="Segoe UI" panose="020B0502040204020203" pitchFamily="34" charset="0"/>
                        </a:defRPr>
                      </a:pPr>
                      <a:t>[PERCENTAGE]</a:t>
                    </a:fld>
                    <a:endParaRPr lang="en-US" baseline="0" dirty="0"/>
                  </a:p>
                </c:rich>
              </c:tx>
              <c:spPr/>
              <c:dLblPos val="bestFit"/>
              <c:showLegendKey val="0"/>
              <c:showVal val="0"/>
              <c:showCatName val="1"/>
              <c:showSerName val="0"/>
              <c:showPercent val="1"/>
              <c:showBubbleSize val="0"/>
              <c:extLst>
                <c:ext xmlns:c15="http://schemas.microsoft.com/office/drawing/2012/chart" uri="{CE6537A1-D6FC-4f65-9D91-7224C49458BB}">
                  <c15:layout>
                    <c:manualLayout>
                      <c:w val="0.23238748318486696"/>
                      <c:h val="0.24664808929418908"/>
                    </c:manualLayout>
                  </c15:layout>
                  <c15:dlblFieldTable/>
                  <c15:showDataLabelsRange val="0"/>
                </c:ext>
                <c:ext xmlns:c16="http://schemas.microsoft.com/office/drawing/2014/chart" uri="{C3380CC4-5D6E-409C-BE32-E72D297353CC}">
                  <c16:uniqueId val="{00000000-9291-FB43-A167-2BD0380C4FDE}"/>
                </c:ext>
              </c:extLst>
            </c:dLbl>
            <c:dLbl>
              <c:idx val="1"/>
              <c:layout>
                <c:manualLayout>
                  <c:x val="0.22000211524214314"/>
                  <c:y val="-0.20006260328711575"/>
                </c:manualLayout>
              </c:layout>
              <c:tx>
                <c:rich>
                  <a:bodyPr/>
                  <a:lstStyle/>
                  <a:p>
                    <a:pPr>
                      <a:defRPr sz="1800" b="1">
                        <a:solidFill>
                          <a:schemeClr val="bg1"/>
                        </a:solidFill>
                        <a:latin typeface="Segoe UI" panose="020B0502040204020203" pitchFamily="34" charset="0"/>
                        <a:ea typeface="Segoe UI" panose="020B0502040204020203" pitchFamily="34" charset="0"/>
                        <a:cs typeface="Segoe UI" panose="020B0502040204020203" pitchFamily="34" charset="0"/>
                      </a:defRPr>
                    </a:pPr>
                    <a:r>
                      <a:rPr lang="en-US" dirty="0"/>
                      <a:t>Comportamente</a:t>
                    </a:r>
                    <a:r>
                      <a:rPr lang="en-US" baseline="0" dirty="0"/>
                      <a:t> de </a:t>
                    </a:r>
                    <a:r>
                      <a:rPr lang="en-US" baseline="0" noProof="0" dirty="0"/>
                      <a:t>Sănătate</a:t>
                    </a:r>
                    <a:r>
                      <a:rPr lang="en-US" baseline="0" dirty="0"/>
                      <a:t> </a:t>
                    </a:r>
                    <a:fld id="{8193206F-3C6B-49DC-BDF9-E4AD91E7715C}" type="PERCENTAGE">
                      <a:rPr lang="en-US" baseline="0" smtClean="0"/>
                      <a:pPr>
                        <a:defRPr sz="1800" b="1">
                          <a:solidFill>
                            <a:schemeClr val="bg1"/>
                          </a:solidFill>
                          <a:latin typeface="Segoe UI" panose="020B0502040204020203" pitchFamily="34" charset="0"/>
                          <a:ea typeface="Segoe UI" panose="020B0502040204020203" pitchFamily="34" charset="0"/>
                          <a:cs typeface="Segoe UI" panose="020B0502040204020203" pitchFamily="34" charset="0"/>
                        </a:defRPr>
                      </a:pPr>
                      <a:t>[PERCENTAGE]</a:t>
                    </a:fld>
                    <a:endParaRPr lang="en-US" baseline="0" dirty="0"/>
                  </a:p>
                </c:rich>
              </c:tx>
              <c:spPr/>
              <c:dLblPos val="bestFit"/>
              <c:showLegendKey val="0"/>
              <c:showVal val="0"/>
              <c:showCatName val="1"/>
              <c:showSerName val="0"/>
              <c:showPercent val="1"/>
              <c:showBubbleSize val="0"/>
              <c:extLst>
                <c:ext xmlns:c15="http://schemas.microsoft.com/office/drawing/2012/chart" uri="{CE6537A1-D6FC-4f65-9D91-7224C49458BB}">
                  <c15:layout>
                    <c:manualLayout>
                      <c:w val="0.32990587693458689"/>
                      <c:h val="0.21047237788204978"/>
                    </c:manualLayout>
                  </c15:layout>
                  <c15:dlblFieldTable/>
                  <c15:showDataLabelsRange val="0"/>
                </c:ext>
                <c:ext xmlns:c16="http://schemas.microsoft.com/office/drawing/2014/chart" uri="{C3380CC4-5D6E-409C-BE32-E72D297353CC}">
                  <c16:uniqueId val="{00000001-9291-FB43-A167-2BD0380C4FDE}"/>
                </c:ext>
              </c:extLst>
            </c:dLbl>
            <c:dLbl>
              <c:idx val="2"/>
              <c:layout>
                <c:manualLayout>
                  <c:x val="0.13891193178317501"/>
                  <c:y val="2.1142527638590598E-3"/>
                </c:manualLayout>
              </c:layout>
              <c:tx>
                <c:rich>
                  <a:bodyPr/>
                  <a:lstStyle/>
                  <a:p>
                    <a:pPr>
                      <a:defRPr sz="1800" b="1">
                        <a:solidFill>
                          <a:schemeClr val="bg1"/>
                        </a:solidFill>
                        <a:latin typeface="Segoe UI" panose="020B0502040204020203" pitchFamily="34" charset="0"/>
                        <a:ea typeface="Segoe UI" panose="020B0502040204020203" pitchFamily="34" charset="0"/>
                        <a:cs typeface="Segoe UI" panose="020B0502040204020203" pitchFamily="34" charset="0"/>
                      </a:defRPr>
                    </a:pPr>
                    <a:r>
                      <a:rPr lang="en-US" noProof="0" dirty="0"/>
                      <a:t>Asistență</a:t>
                    </a:r>
                    <a:r>
                      <a:rPr lang="en-US" baseline="0" dirty="0"/>
                      <a:t> </a:t>
                    </a:r>
                    <a:r>
                      <a:rPr lang="en-US" baseline="0" noProof="0" dirty="0"/>
                      <a:t>Clinică</a:t>
                    </a:r>
                    <a:r>
                      <a:rPr lang="en-US" baseline="0" dirty="0"/>
                      <a:t>
</a:t>
                    </a:r>
                    <a:fld id="{157CC9D9-BA68-4512-97C5-6CE74ABDA5D0}" type="PERCENTAGE">
                      <a:rPr lang="en-US" baseline="0"/>
                      <a:pPr>
                        <a:defRPr sz="1800" b="1">
                          <a:solidFill>
                            <a:schemeClr val="bg1"/>
                          </a:solidFill>
                          <a:latin typeface="Segoe UI" panose="020B0502040204020203" pitchFamily="34" charset="0"/>
                          <a:ea typeface="Segoe UI" panose="020B0502040204020203" pitchFamily="34" charset="0"/>
                          <a:cs typeface="Segoe UI" panose="020B0502040204020203" pitchFamily="34" charset="0"/>
                        </a:defRPr>
                      </a:pPr>
                      <a:t>[PERCENTAGE]</a:t>
                    </a:fld>
                    <a:endParaRPr lang="en-US" baseline="0" dirty="0"/>
                  </a:p>
                </c:rich>
              </c:tx>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291-FB43-A167-2BD0380C4FDE}"/>
                </c:ext>
              </c:extLst>
            </c:dLbl>
            <c:dLbl>
              <c:idx val="3"/>
              <c:layout>
                <c:manualLayout>
                  <c:x val="0.18273035039038196"/>
                  <c:y val="0.1189867572525892"/>
                </c:manualLayout>
              </c:layout>
              <c:tx>
                <c:rich>
                  <a:bodyPr/>
                  <a:lstStyle/>
                  <a:p>
                    <a:pPr>
                      <a:defRPr sz="1800" b="1">
                        <a:solidFill>
                          <a:schemeClr val="bg1"/>
                        </a:solidFill>
                        <a:latin typeface="Segoe UI" panose="020B0502040204020203" pitchFamily="34" charset="0"/>
                        <a:ea typeface="Segoe UI" panose="020B0502040204020203" pitchFamily="34" charset="0"/>
                        <a:cs typeface="Segoe UI" panose="020B0502040204020203" pitchFamily="34" charset="0"/>
                      </a:defRPr>
                    </a:pPr>
                    <a:r>
                      <a:rPr lang="en-US" sz="1800" b="1" noProof="0" dirty="0">
                        <a:solidFill>
                          <a:schemeClr val="bg1"/>
                        </a:solidFill>
                      </a:rPr>
                      <a:t>Mediu</a:t>
                    </a:r>
                    <a:r>
                      <a:rPr lang="en-US" sz="1800" b="1" baseline="0" dirty="0">
                        <a:solidFill>
                          <a:schemeClr val="bg1"/>
                        </a:solidFill>
                      </a:rPr>
                      <a:t> </a:t>
                    </a:r>
                    <a:r>
                      <a:rPr lang="en-US" sz="1800" b="1" dirty="0">
                        <a:solidFill>
                          <a:schemeClr val="bg1"/>
                        </a:solidFill>
                      </a:rPr>
                      <a:t>
10%</a:t>
                    </a:r>
                    <a:endParaRPr lang="en-US" sz="1800" dirty="0">
                      <a:solidFill>
                        <a:schemeClr val="bg1"/>
                      </a:solidFill>
                    </a:endParaRPr>
                  </a:p>
                </c:rich>
              </c:tx>
              <c:spPr/>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9291-FB43-A167-2BD0380C4FDE}"/>
                </c:ext>
              </c:extLst>
            </c:dLbl>
            <c:dLbl>
              <c:idx val="4"/>
              <c:layout>
                <c:manualLayout>
                  <c:x val="0.13307512791310344"/>
                  <c:y val="0.14273850135389896"/>
                </c:manualLayout>
              </c:layout>
              <c:tx>
                <c:rich>
                  <a:bodyPr/>
                  <a:lstStyle/>
                  <a:p>
                    <a:pPr>
                      <a:defRPr sz="1800" b="1">
                        <a:solidFill>
                          <a:schemeClr val="bg1"/>
                        </a:solidFill>
                        <a:latin typeface="Segoe UI" panose="020B0502040204020203" pitchFamily="34" charset="0"/>
                        <a:ea typeface="Segoe UI" panose="020B0502040204020203" pitchFamily="34" charset="0"/>
                        <a:cs typeface="Segoe UI" panose="020B0502040204020203" pitchFamily="34" charset="0"/>
                      </a:defRPr>
                    </a:pPr>
                    <a:r>
                      <a:rPr lang="en-US" noProof="0" dirty="0"/>
                      <a:t>Biologie</a:t>
                    </a:r>
                    <a:r>
                      <a:rPr lang="en-US" dirty="0"/>
                      <a:t> </a:t>
                    </a:r>
                    <a:r>
                      <a:rPr lang="en-US" noProof="0" dirty="0"/>
                      <a:t>și</a:t>
                    </a:r>
                    <a:r>
                      <a:rPr lang="en-US" dirty="0"/>
                      <a:t> </a:t>
                    </a:r>
                    <a:r>
                      <a:rPr lang="en-US" noProof="0" dirty="0"/>
                      <a:t>Genetică</a:t>
                    </a:r>
                    <a:r>
                      <a:rPr lang="en-US" baseline="0" dirty="0"/>
                      <a:t>
</a:t>
                    </a:r>
                    <a:fld id="{2D1CC214-4D2C-47E1-B28E-6BD3416C887C}" type="PERCENTAGE">
                      <a:rPr lang="en-US" baseline="0"/>
                      <a:pPr>
                        <a:defRPr sz="1800" b="1">
                          <a:solidFill>
                            <a:schemeClr val="bg1"/>
                          </a:solidFill>
                          <a:latin typeface="Segoe UI" panose="020B0502040204020203" pitchFamily="34" charset="0"/>
                          <a:ea typeface="Segoe UI" panose="020B0502040204020203" pitchFamily="34" charset="0"/>
                          <a:cs typeface="Segoe UI" panose="020B0502040204020203" pitchFamily="34" charset="0"/>
                        </a:defRPr>
                      </a:pPr>
                      <a:t>[PERCENTAGE]</a:t>
                    </a:fld>
                    <a:endParaRPr lang="en-US" baseline="0" dirty="0"/>
                  </a:p>
                </c:rich>
              </c:tx>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291-FB43-A167-2BD0380C4FDE}"/>
                </c:ext>
              </c:extLst>
            </c:dLbl>
            <c:spPr>
              <a:noFill/>
              <a:ln>
                <a:noFill/>
              </a:ln>
              <a:effectLst/>
            </c:spPr>
            <c:txPr>
              <a:bodyPr/>
              <a:lstStyle/>
              <a:p>
                <a:pPr>
                  <a:defRPr sz="18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Sheet1!$A$2:$A$6</c:f>
              <c:strCache>
                <c:ptCount val="5"/>
                <c:pt idx="0">
                  <c:v>Social and Economic Factors</c:v>
                </c:pt>
                <c:pt idx="1">
                  <c:v>Health Behaviors</c:v>
                </c:pt>
                <c:pt idx="2">
                  <c:v>Clinical Care</c:v>
                </c:pt>
                <c:pt idx="3">
                  <c:v>Physical Environment</c:v>
                </c:pt>
                <c:pt idx="4">
                  <c:v>Genes and Biology</c:v>
                </c:pt>
              </c:strCache>
            </c:strRef>
          </c:cat>
          <c:val>
            <c:numRef>
              <c:f>Sheet1!$B$2:$B$6</c:f>
              <c:numCache>
                <c:formatCode>0%</c:formatCode>
                <c:ptCount val="5"/>
                <c:pt idx="0">
                  <c:v>0.4</c:v>
                </c:pt>
                <c:pt idx="1">
                  <c:v>0.3</c:v>
                </c:pt>
                <c:pt idx="2">
                  <c:v>0.1</c:v>
                </c:pt>
                <c:pt idx="3">
                  <c:v>0.1</c:v>
                </c:pt>
                <c:pt idx="4">
                  <c:v>0.1</c:v>
                </c:pt>
              </c:numCache>
            </c:numRef>
          </c:val>
          <c:extLst>
            <c:ext xmlns:c16="http://schemas.microsoft.com/office/drawing/2014/chart" uri="{C3380CC4-5D6E-409C-BE32-E72D297353CC}">
              <c16:uniqueId val="{00000005-9291-FB43-A167-2BD0380C4FDE}"/>
            </c:ext>
          </c:extLst>
        </c:ser>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6506" tIns="48253" rIns="96506" bIns="48253" rtlCol="0"/>
          <a:lstStyle>
            <a:lvl1pPr algn="l">
              <a:defRPr sz="1300"/>
            </a:lvl1pPr>
          </a:lstStyle>
          <a:p>
            <a:endParaRPr lang="de-AT"/>
          </a:p>
        </p:txBody>
      </p:sp>
      <p:sp>
        <p:nvSpPr>
          <p:cNvPr id="3" name="Datumsplatzhalter 2"/>
          <p:cNvSpPr>
            <a:spLocks noGrp="1"/>
          </p:cNvSpPr>
          <p:nvPr>
            <p:ph type="dt" sz="quarter" idx="1"/>
          </p:nvPr>
        </p:nvSpPr>
        <p:spPr>
          <a:xfrm>
            <a:off x="4021294" y="0"/>
            <a:ext cx="3076363" cy="511731"/>
          </a:xfrm>
          <a:prstGeom prst="rect">
            <a:avLst/>
          </a:prstGeom>
        </p:spPr>
        <p:txBody>
          <a:bodyPr vert="horz" lIns="96506" tIns="48253" rIns="96506" bIns="48253" rtlCol="0"/>
          <a:lstStyle>
            <a:lvl1pPr algn="r">
              <a:defRPr sz="1300"/>
            </a:lvl1pPr>
          </a:lstStyle>
          <a:p>
            <a:fld id="{BF1011AC-7FD6-47A5-B0CD-15A6764DAC87}" type="datetimeFigureOut">
              <a:rPr lang="de-AT" smtClean="0"/>
              <a:pPr/>
              <a:t>22.03.2021</a:t>
            </a:fld>
            <a:endParaRPr lang="de-AT"/>
          </a:p>
        </p:txBody>
      </p:sp>
      <p:sp>
        <p:nvSpPr>
          <p:cNvPr id="4" name="Fußzeilenplatzhalter 3"/>
          <p:cNvSpPr>
            <a:spLocks noGrp="1"/>
          </p:cNvSpPr>
          <p:nvPr>
            <p:ph type="ftr" sz="quarter" idx="2"/>
          </p:nvPr>
        </p:nvSpPr>
        <p:spPr>
          <a:xfrm>
            <a:off x="0" y="9721106"/>
            <a:ext cx="3076363" cy="511731"/>
          </a:xfrm>
          <a:prstGeom prst="rect">
            <a:avLst/>
          </a:prstGeom>
        </p:spPr>
        <p:txBody>
          <a:bodyPr vert="horz" lIns="96506" tIns="48253" rIns="96506" bIns="48253" rtlCol="0" anchor="b"/>
          <a:lstStyle>
            <a:lvl1pPr algn="l">
              <a:defRPr sz="1300"/>
            </a:lvl1pPr>
          </a:lstStyle>
          <a:p>
            <a:endParaRPr lang="de-AT"/>
          </a:p>
        </p:txBody>
      </p:sp>
      <p:sp>
        <p:nvSpPr>
          <p:cNvPr id="5" name="Foliennummernplatzhalter 4"/>
          <p:cNvSpPr>
            <a:spLocks noGrp="1"/>
          </p:cNvSpPr>
          <p:nvPr>
            <p:ph type="sldNum" sz="quarter" idx="3"/>
          </p:nvPr>
        </p:nvSpPr>
        <p:spPr>
          <a:xfrm>
            <a:off x="4021294" y="9721106"/>
            <a:ext cx="3076363" cy="511731"/>
          </a:xfrm>
          <a:prstGeom prst="rect">
            <a:avLst/>
          </a:prstGeom>
        </p:spPr>
        <p:txBody>
          <a:bodyPr vert="horz" lIns="96506" tIns="48253" rIns="96506" bIns="48253" rtlCol="0" anchor="b"/>
          <a:lstStyle>
            <a:lvl1pPr algn="r">
              <a:defRPr sz="1300"/>
            </a:lvl1pPr>
          </a:lstStyle>
          <a:p>
            <a:fld id="{BC0EF5B2-3C66-4DA8-95BB-4E451FE2CCD8}" type="slidenum">
              <a:rPr lang="de-AT" smtClean="0"/>
              <a:pPr/>
              <a:t>‹#›</a:t>
            </a:fld>
            <a:endParaRPr lang="de-AT"/>
          </a:p>
        </p:txBody>
      </p:sp>
    </p:spTree>
    <p:extLst>
      <p:ext uri="{BB962C8B-B14F-4D97-AF65-F5344CB8AC3E}">
        <p14:creationId xmlns:p14="http://schemas.microsoft.com/office/powerpoint/2010/main" val="2869588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6506" tIns="48253" rIns="96506" bIns="48253" rtlCol="0"/>
          <a:lstStyle>
            <a:lvl1pPr algn="l">
              <a:defRPr sz="1300"/>
            </a:lvl1pPr>
          </a:lstStyle>
          <a:p>
            <a:endParaRPr lang="en-US"/>
          </a:p>
        </p:txBody>
      </p:sp>
      <p:sp>
        <p:nvSpPr>
          <p:cNvPr id="3" name="Datumsplatzhalter 2"/>
          <p:cNvSpPr>
            <a:spLocks noGrp="1"/>
          </p:cNvSpPr>
          <p:nvPr>
            <p:ph type="dt" idx="1"/>
          </p:nvPr>
        </p:nvSpPr>
        <p:spPr>
          <a:xfrm>
            <a:off x="4021294" y="0"/>
            <a:ext cx="3076363" cy="511731"/>
          </a:xfrm>
          <a:prstGeom prst="rect">
            <a:avLst/>
          </a:prstGeom>
        </p:spPr>
        <p:txBody>
          <a:bodyPr vert="horz" lIns="96506" tIns="48253" rIns="96506" bIns="48253" rtlCol="0"/>
          <a:lstStyle>
            <a:lvl1pPr algn="r">
              <a:defRPr sz="1300"/>
            </a:lvl1pPr>
          </a:lstStyle>
          <a:p>
            <a:fld id="{7EFC34DB-5703-47DE-B7A0-AB47536A7639}" type="datetimeFigureOut">
              <a:rPr lang="en-US" smtClean="0"/>
              <a:pPr/>
              <a:t>3/22/2021</a:t>
            </a:fld>
            <a:endParaRPr lang="en-US"/>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6506" tIns="48253" rIns="96506" bIns="48253" rtlCol="0" anchor="ctr"/>
          <a:lstStyle/>
          <a:p>
            <a:endParaRPr lang="en-US"/>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6506" tIns="48253" rIns="96506" bIns="48253"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9721106"/>
            <a:ext cx="3076363" cy="511731"/>
          </a:xfrm>
          <a:prstGeom prst="rect">
            <a:avLst/>
          </a:prstGeom>
        </p:spPr>
        <p:txBody>
          <a:bodyPr vert="horz" lIns="96506" tIns="48253" rIns="96506" bIns="48253" rtlCol="0" anchor="b"/>
          <a:lstStyle>
            <a:lvl1pPr algn="l">
              <a:defRPr sz="1300"/>
            </a:lvl1pPr>
          </a:lstStyle>
          <a:p>
            <a:endParaRPr lang="en-US"/>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6506" tIns="48253" rIns="96506" bIns="48253" rtlCol="0" anchor="b"/>
          <a:lstStyle>
            <a:lvl1pPr algn="r">
              <a:defRPr sz="1300"/>
            </a:lvl1pPr>
          </a:lstStyle>
          <a:p>
            <a:fld id="{48892C4D-4FA4-48E5-B3DE-B120304E2B4D}" type="slidenum">
              <a:rPr lang="en-US" smtClean="0"/>
              <a:pPr/>
              <a:t>‹#›</a:t>
            </a:fld>
            <a:endParaRPr lang="en-US"/>
          </a:p>
        </p:txBody>
      </p:sp>
    </p:spTree>
    <p:extLst>
      <p:ext uri="{BB962C8B-B14F-4D97-AF65-F5344CB8AC3E}">
        <p14:creationId xmlns:p14="http://schemas.microsoft.com/office/powerpoint/2010/main" val="4154978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outcomes</a:t>
            </a:r>
            <a:r>
              <a:rPr lang="en-US" baseline="0" dirty="0"/>
              <a:t> are not a function of health inputs but rather a function of a complex interplay of different determinants. Most famously those social determinants of health were articulated by Sir Michael Marmot and the WHO Commission on Social Determinants.  This may be clear for us </a:t>
            </a:r>
            <a:r>
              <a:rPr lang="mr-IN" baseline="0" dirty="0"/>
              <a:t>–</a:t>
            </a:r>
            <a:r>
              <a:rPr lang="en-US" baseline="0" dirty="0"/>
              <a:t> but you’d be surprised how little often our politicians and citizens know about this.</a:t>
            </a:r>
            <a:endParaRPr lang="en-US" dirty="0"/>
          </a:p>
        </p:txBody>
      </p:sp>
      <p:sp>
        <p:nvSpPr>
          <p:cNvPr id="4" name="Slide Number Placeholder 3"/>
          <p:cNvSpPr>
            <a:spLocks noGrp="1"/>
          </p:cNvSpPr>
          <p:nvPr>
            <p:ph type="sldNum" sz="quarter" idx="10"/>
          </p:nvPr>
        </p:nvSpPr>
        <p:spPr/>
        <p:txBody>
          <a:bodyPr/>
          <a:lstStyle/>
          <a:p>
            <a:fld id="{C88A9597-1035-FC4C-BF59-F3B3AF5A40A7}" type="slidenum">
              <a:rPr lang="en-US" smtClean="0"/>
              <a:t>3</a:t>
            </a:fld>
            <a:endParaRPr lang="en-US" dirty="0"/>
          </a:p>
        </p:txBody>
      </p:sp>
    </p:spTree>
    <p:extLst>
      <p:ext uri="{BB962C8B-B14F-4D97-AF65-F5344CB8AC3E}">
        <p14:creationId xmlns:p14="http://schemas.microsoft.com/office/powerpoint/2010/main" val="4109387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49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Self evidence</a:t>
            </a:r>
          </a:p>
        </p:txBody>
      </p:sp>
      <p:sp>
        <p:nvSpPr>
          <p:cNvPr id="2549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35" indent="-285706">
              <a:defRPr>
                <a:solidFill>
                  <a:schemeClr val="tx1"/>
                </a:solidFill>
                <a:latin typeface="Calibri" pitchFamily="34" charset="0"/>
              </a:defRPr>
            </a:lvl2pPr>
            <a:lvl3pPr marL="1142822" indent="-228564">
              <a:defRPr>
                <a:solidFill>
                  <a:schemeClr val="tx1"/>
                </a:solidFill>
                <a:latin typeface="Calibri" pitchFamily="34" charset="0"/>
              </a:defRPr>
            </a:lvl3pPr>
            <a:lvl4pPr marL="1599952" indent="-228564">
              <a:defRPr>
                <a:solidFill>
                  <a:schemeClr val="tx1"/>
                </a:solidFill>
                <a:latin typeface="Calibri" pitchFamily="34" charset="0"/>
              </a:defRPr>
            </a:lvl4pPr>
            <a:lvl5pPr marL="2057081" indent="-228564">
              <a:defRPr>
                <a:solidFill>
                  <a:schemeClr val="tx1"/>
                </a:solidFill>
                <a:latin typeface="Calibri" pitchFamily="34" charset="0"/>
              </a:defRPr>
            </a:lvl5pPr>
            <a:lvl6pPr marL="2514210" indent="-228564" defTabSz="457130" fontAlgn="base">
              <a:spcBef>
                <a:spcPct val="0"/>
              </a:spcBef>
              <a:spcAft>
                <a:spcPct val="0"/>
              </a:spcAft>
              <a:defRPr>
                <a:solidFill>
                  <a:schemeClr val="tx1"/>
                </a:solidFill>
                <a:latin typeface="Calibri" pitchFamily="34" charset="0"/>
              </a:defRPr>
            </a:lvl6pPr>
            <a:lvl7pPr marL="2971339" indent="-228564" defTabSz="457130" fontAlgn="base">
              <a:spcBef>
                <a:spcPct val="0"/>
              </a:spcBef>
              <a:spcAft>
                <a:spcPct val="0"/>
              </a:spcAft>
              <a:defRPr>
                <a:solidFill>
                  <a:schemeClr val="tx1"/>
                </a:solidFill>
                <a:latin typeface="Calibri" pitchFamily="34" charset="0"/>
              </a:defRPr>
            </a:lvl7pPr>
            <a:lvl8pPr marL="3428468" indent="-228564" defTabSz="457130" fontAlgn="base">
              <a:spcBef>
                <a:spcPct val="0"/>
              </a:spcBef>
              <a:spcAft>
                <a:spcPct val="0"/>
              </a:spcAft>
              <a:defRPr>
                <a:solidFill>
                  <a:schemeClr val="tx1"/>
                </a:solidFill>
                <a:latin typeface="Calibri" pitchFamily="34" charset="0"/>
              </a:defRPr>
            </a:lvl8pPr>
            <a:lvl9pPr marL="3885598" indent="-228564" defTabSz="45713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4203A56-4B63-4797-AD2D-E57BFC3BCDFD}" type="slidenum">
              <a:rPr lang="en-US" altLang="en-US"/>
              <a:pPr fontAlgn="base">
                <a:spcBef>
                  <a:spcPct val="0"/>
                </a:spcBef>
                <a:spcAft>
                  <a:spcPct val="0"/>
                </a:spcAft>
              </a:pPr>
              <a:t>4</a:t>
            </a:fld>
            <a:endParaRPr lang="en-US" altLang="en-US"/>
          </a:p>
        </p:txBody>
      </p:sp>
    </p:spTree>
    <p:extLst>
      <p:ext uri="{BB962C8B-B14F-4D97-AF65-F5344CB8AC3E}">
        <p14:creationId xmlns:p14="http://schemas.microsoft.com/office/powerpoint/2010/main" val="1938949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AB286-13BB-46C5-857B-DB64DC3879AA}" type="slidenum">
              <a:rPr lang="en-US" smtClean="0"/>
              <a:t>8</a:t>
            </a:fld>
            <a:endParaRPr lang="en-US"/>
          </a:p>
        </p:txBody>
      </p:sp>
    </p:spTree>
    <p:extLst>
      <p:ext uri="{BB962C8B-B14F-4D97-AF65-F5344CB8AC3E}">
        <p14:creationId xmlns:p14="http://schemas.microsoft.com/office/powerpoint/2010/main" val="3837623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94CA24C-784A-4C6D-9DEF-6AC4FA10E274}" type="slidenum">
              <a:rPr lang="en-US" altLang="en-US" smtClean="0"/>
              <a:pPr/>
              <a:t>9</a:t>
            </a:fld>
            <a:endParaRPr lang="en-US" altLang="en-US"/>
          </a:p>
        </p:txBody>
      </p:sp>
    </p:spTree>
    <p:extLst>
      <p:ext uri="{BB962C8B-B14F-4D97-AF65-F5344CB8AC3E}">
        <p14:creationId xmlns:p14="http://schemas.microsoft.com/office/powerpoint/2010/main" val="3892379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919163" y="744538"/>
            <a:ext cx="4960937" cy="3721100"/>
          </a:xfrm>
          <a:ln/>
        </p:spPr>
      </p:sp>
      <p:sp>
        <p:nvSpPr>
          <p:cNvPr id="73731" name="Rectangle 3"/>
          <p:cNvSpPr>
            <a:spLocks noGrp="1" noChangeArrowheads="1"/>
          </p:cNvSpPr>
          <p:nvPr>
            <p:ph type="body" idx="1"/>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a:latin typeface="Arial" panose="020B0604020202020204" pitchFamily="34" charset="0"/>
            </a:endParaRPr>
          </a:p>
        </p:txBody>
      </p:sp>
    </p:spTree>
    <p:extLst>
      <p:ext uri="{BB962C8B-B14F-4D97-AF65-F5344CB8AC3E}">
        <p14:creationId xmlns:p14="http://schemas.microsoft.com/office/powerpoint/2010/main" val="2973956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906D6D-1793-4A96-971F-4B3EE4DFD9C1}" type="slidenum">
              <a:rPr lang="en-GB" smtClean="0"/>
              <a:pPr/>
              <a:t>11</a:t>
            </a:fld>
            <a:endParaRPr lang="en-GB"/>
          </a:p>
        </p:txBody>
      </p:sp>
    </p:spTree>
    <p:extLst>
      <p:ext uri="{BB962C8B-B14F-4D97-AF65-F5344CB8AC3E}">
        <p14:creationId xmlns:p14="http://schemas.microsoft.com/office/powerpoint/2010/main" val="1153445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6BAFEB-AB6B-4074-8281-E23B64C34F7F}" type="slidenum">
              <a:rPr lang="en-GB" smtClean="0"/>
              <a:t>12</a:t>
            </a:fld>
            <a:endParaRPr lang="en-GB"/>
          </a:p>
        </p:txBody>
      </p:sp>
    </p:spTree>
    <p:extLst>
      <p:ext uri="{BB962C8B-B14F-4D97-AF65-F5344CB8AC3E}">
        <p14:creationId xmlns:p14="http://schemas.microsoft.com/office/powerpoint/2010/main" val="2573604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906D6D-1793-4A96-971F-4B3EE4DFD9C1}" type="slidenum">
              <a:rPr lang="en-GB" smtClean="0"/>
              <a:pPr/>
              <a:t>14</a:t>
            </a:fld>
            <a:endParaRPr lang="en-GB"/>
          </a:p>
        </p:txBody>
      </p:sp>
    </p:spTree>
    <p:extLst>
      <p:ext uri="{BB962C8B-B14F-4D97-AF65-F5344CB8AC3E}">
        <p14:creationId xmlns:p14="http://schemas.microsoft.com/office/powerpoint/2010/main" val="1009132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Calibri" charset="0"/>
                <a:ea typeface="MS PGothic" pitchFamily="34" charset="-128"/>
                <a:cs typeface="ＭＳ Ｐゴシック" charset="-128"/>
              </a:rPr>
              <a:t>Knowledge gaps don’t have to be answered by adding more people to the table. Solutions include:</a:t>
            </a:r>
          </a:p>
          <a:p>
            <a:pPr lvl="0"/>
            <a:r>
              <a:rPr lang="en-AU" sz="1200" kern="1200" dirty="0">
                <a:solidFill>
                  <a:schemeClr val="tx1"/>
                </a:solidFill>
                <a:effectLst/>
                <a:latin typeface="Calibri" charset="0"/>
                <a:ea typeface="MS PGothic" pitchFamily="34" charset="-128"/>
                <a:cs typeface="ＭＳ Ｐゴシック" charset="-128"/>
              </a:rPr>
              <a:t>Advisory group / committee for that group</a:t>
            </a:r>
          </a:p>
          <a:p>
            <a:pPr lvl="0"/>
            <a:r>
              <a:rPr lang="en-AU" sz="1200" kern="1200" dirty="0">
                <a:solidFill>
                  <a:schemeClr val="tx1"/>
                </a:solidFill>
                <a:effectLst/>
                <a:latin typeface="Calibri" charset="0"/>
                <a:ea typeface="MS PGothic" pitchFamily="34" charset="-128"/>
                <a:cs typeface="ＭＳ Ｐゴシック" charset="-128"/>
              </a:rPr>
              <a:t>Employing consultant from that group</a:t>
            </a:r>
          </a:p>
          <a:p>
            <a:pPr lvl="0"/>
            <a:r>
              <a:rPr lang="en-AU" sz="1200" kern="1200" dirty="0">
                <a:solidFill>
                  <a:schemeClr val="tx1"/>
                </a:solidFill>
                <a:effectLst/>
                <a:latin typeface="Calibri" charset="0"/>
                <a:ea typeface="MS PGothic" pitchFamily="34" charset="-128"/>
                <a:cs typeface="ＭＳ Ｐゴシック" charset="-128"/>
              </a:rPr>
              <a:t>Partnering with local groups and with organisations lead by the target group</a:t>
            </a:r>
          </a:p>
          <a:p>
            <a:pPr lvl="0"/>
            <a:r>
              <a:rPr lang="en-AU" sz="1200" kern="1200" dirty="0">
                <a:solidFill>
                  <a:schemeClr val="tx1"/>
                </a:solidFill>
                <a:effectLst/>
                <a:latin typeface="Calibri" charset="0"/>
                <a:ea typeface="MS PGothic" pitchFamily="34" charset="-128"/>
                <a:cs typeface="ＭＳ Ｐゴシック" charset="-128"/>
              </a:rPr>
              <a:t>Partnering with structures that already exist, neighbourhood group, inter-agencies</a:t>
            </a:r>
          </a:p>
          <a:p>
            <a:r>
              <a:rPr lang="en-AU" sz="1200" kern="1200" dirty="0">
                <a:solidFill>
                  <a:schemeClr val="tx1"/>
                </a:solidFill>
                <a:effectLst/>
                <a:latin typeface="Calibri" charset="0"/>
                <a:ea typeface="MS PGothic" pitchFamily="34" charset="-128"/>
                <a:cs typeface="ＭＳ Ｐゴシック" charset="-128"/>
              </a:rPr>
              <a:t>The table doesn’t have to be a Noah’s Arc with 2 of everything – can shift the equity role in different ways, partnerships, </a:t>
            </a:r>
          </a:p>
          <a:p>
            <a:pPr lvl="0"/>
            <a:r>
              <a:rPr lang="en-AU" sz="1200" kern="1200" dirty="0">
                <a:solidFill>
                  <a:schemeClr val="tx1"/>
                </a:solidFill>
                <a:effectLst/>
                <a:latin typeface="Calibri" charset="0"/>
                <a:ea typeface="MS PGothic" pitchFamily="34" charset="-128"/>
                <a:cs typeface="ＭＳ Ｐゴシック" charset="-128"/>
              </a:rPr>
              <a:t>Do we reflect and represent the views and knowledge we need to make decisions?</a:t>
            </a:r>
          </a:p>
          <a:p>
            <a:pPr lvl="0"/>
            <a:r>
              <a:rPr lang="en-AU" sz="1200" kern="1200" dirty="0">
                <a:solidFill>
                  <a:schemeClr val="tx1"/>
                </a:solidFill>
                <a:effectLst/>
                <a:latin typeface="Calibri" charset="0"/>
                <a:ea typeface="MS PGothic" pitchFamily="34" charset="-128"/>
                <a:cs typeface="ＭＳ Ｐゴシック" charset="-128"/>
              </a:rPr>
              <a:t>Are we always the best people to make that call?</a:t>
            </a:r>
          </a:p>
          <a:p>
            <a:pPr lvl="0"/>
            <a:r>
              <a:rPr lang="en-AU" sz="1200" kern="1200" dirty="0">
                <a:solidFill>
                  <a:schemeClr val="tx1"/>
                </a:solidFill>
                <a:effectLst/>
                <a:latin typeface="Calibri" charset="0"/>
                <a:ea typeface="MS PGothic" pitchFamily="34" charset="-128"/>
                <a:cs typeface="ＭＳ Ｐゴシック" charset="-128"/>
              </a:rPr>
              <a:t>What would the community we serve think about our processes and the decisions we make?</a:t>
            </a:r>
          </a:p>
          <a:p>
            <a:endParaRPr lang="en-AU" dirty="0"/>
          </a:p>
        </p:txBody>
      </p:sp>
      <p:sp>
        <p:nvSpPr>
          <p:cNvPr id="4" name="Slide Number Placeholder 3"/>
          <p:cNvSpPr>
            <a:spLocks noGrp="1"/>
          </p:cNvSpPr>
          <p:nvPr>
            <p:ph type="sldNum" sz="quarter" idx="10"/>
          </p:nvPr>
        </p:nvSpPr>
        <p:spPr/>
        <p:txBody>
          <a:bodyPr/>
          <a:lstStyle/>
          <a:p>
            <a:fld id="{594CA24C-784A-4C6D-9DEF-6AC4FA10E274}" type="slidenum">
              <a:rPr lang="en-US" altLang="en-US" smtClean="0"/>
              <a:pPr/>
              <a:t>17</a:t>
            </a:fld>
            <a:endParaRPr lang="en-US" altLang="en-US"/>
          </a:p>
        </p:txBody>
      </p:sp>
    </p:spTree>
    <p:extLst>
      <p:ext uri="{BB962C8B-B14F-4D97-AF65-F5344CB8AC3E}">
        <p14:creationId xmlns:p14="http://schemas.microsoft.com/office/powerpoint/2010/main" val="35116125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bg>
      <p:bgPr>
        <a:solidFill>
          <a:srgbClr val="F0D50D"/>
        </a:solidFill>
        <a:effectLst/>
      </p:bgPr>
    </p:bg>
    <p:spTree>
      <p:nvGrpSpPr>
        <p:cNvPr id="1" name=""/>
        <p:cNvGrpSpPr/>
        <p:nvPr/>
      </p:nvGrpSpPr>
      <p:grpSpPr>
        <a:xfrm>
          <a:off x="0" y="0"/>
          <a:ext cx="0" cy="0"/>
          <a:chOff x="0" y="0"/>
          <a:chExt cx="0" cy="0"/>
        </a:xfrm>
      </p:grpSpPr>
      <p:pic>
        <p:nvPicPr>
          <p:cNvPr id="10" name="Picture 9" descr="A picture containing sitting, white&#10;&#10;Description automatically generated">
            <a:extLst>
              <a:ext uri="{FF2B5EF4-FFF2-40B4-BE49-F238E27FC236}">
                <a16:creationId xmlns:a16="http://schemas.microsoft.com/office/drawing/2014/main" id="{A5028ED9-0333-7C4A-87CD-4C3B48299309}"/>
              </a:ext>
            </a:extLst>
          </p:cNvPr>
          <p:cNvPicPr>
            <a:picLocks noChangeAspect="1"/>
          </p:cNvPicPr>
          <p:nvPr userDrawn="1"/>
        </p:nvPicPr>
        <p:blipFill rotWithShape="1">
          <a:blip r:embed="rId2">
            <a:alphaModFix amt="45000"/>
            <a:extLst>
              <a:ext uri="{28A0092B-C50C-407E-A947-70E740481C1C}">
                <a14:useLocalDpi xmlns:a14="http://schemas.microsoft.com/office/drawing/2010/main" val="0"/>
              </a:ext>
            </a:extLst>
          </a:blip>
          <a:srcRect l="3825" r="82931"/>
          <a:stretch/>
        </p:blipFill>
        <p:spPr>
          <a:xfrm>
            <a:off x="1" y="13855"/>
            <a:ext cx="3491880" cy="4714837"/>
          </a:xfrm>
          <a:prstGeom prst="rect">
            <a:avLst/>
          </a:prstGeom>
        </p:spPr>
      </p:pic>
      <p:sp>
        <p:nvSpPr>
          <p:cNvPr id="2" name="Title 1">
            <a:extLst>
              <a:ext uri="{FF2B5EF4-FFF2-40B4-BE49-F238E27FC236}">
                <a16:creationId xmlns:a16="http://schemas.microsoft.com/office/drawing/2014/main" id="{85E194E9-6F98-324C-8F6B-FF9021B03401}"/>
              </a:ext>
            </a:extLst>
          </p:cNvPr>
          <p:cNvSpPr>
            <a:spLocks noGrp="1"/>
          </p:cNvSpPr>
          <p:nvPr>
            <p:ph type="ctrTitle"/>
          </p:nvPr>
        </p:nvSpPr>
        <p:spPr>
          <a:xfrm>
            <a:off x="1530424" y="1669827"/>
            <a:ext cx="6858000" cy="2387600"/>
          </a:xfrm>
        </p:spPr>
        <p:txBody>
          <a:bodyPr anchor="b"/>
          <a:lstStyle>
            <a:lvl1pPr algn="r">
              <a:defRPr sz="4500" b="1">
                <a:ln>
                  <a:noFill/>
                </a:ln>
                <a:solidFill>
                  <a:srgbClr val="1CA310"/>
                </a:solidFill>
                <a:latin typeface="+mj-lt"/>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D5F3A4D-FBD9-A043-8EB5-4087EFB6862A}"/>
              </a:ext>
            </a:extLst>
          </p:cNvPr>
          <p:cNvSpPr>
            <a:spLocks noGrp="1"/>
          </p:cNvSpPr>
          <p:nvPr>
            <p:ph type="subTitle" idx="1"/>
          </p:nvPr>
        </p:nvSpPr>
        <p:spPr>
          <a:xfrm>
            <a:off x="1530424" y="4149502"/>
            <a:ext cx="6858000" cy="1655762"/>
          </a:xfrm>
        </p:spPr>
        <p:txBody>
          <a:bodyPr>
            <a:normAutofit/>
          </a:bodyPr>
          <a:lstStyle>
            <a:lvl1pPr marL="0" indent="0" algn="r">
              <a:buNone/>
              <a:defRPr sz="2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pic>
        <p:nvPicPr>
          <p:cNvPr id="8" name="Picture 7" descr="A picture containing sitting, white&#10;&#10;Description automatically generated">
            <a:extLst>
              <a:ext uri="{FF2B5EF4-FFF2-40B4-BE49-F238E27FC236}">
                <a16:creationId xmlns:a16="http://schemas.microsoft.com/office/drawing/2014/main" id="{EC733D5A-9B8A-A94E-98F7-54E4ADF987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55612" y="6340713"/>
            <a:ext cx="2736304" cy="489251"/>
          </a:xfrm>
          <a:prstGeom prst="rect">
            <a:avLst/>
          </a:prstGeom>
        </p:spPr>
      </p:pic>
      <p:cxnSp>
        <p:nvCxnSpPr>
          <p:cNvPr id="11" name="Straight Connector 10">
            <a:extLst>
              <a:ext uri="{FF2B5EF4-FFF2-40B4-BE49-F238E27FC236}">
                <a16:creationId xmlns:a16="http://schemas.microsoft.com/office/drawing/2014/main" id="{2A5BE9DA-AE95-2A49-B15F-46F398E27DE9}"/>
              </a:ext>
            </a:extLst>
          </p:cNvPr>
          <p:cNvCxnSpPr/>
          <p:nvPr userDrawn="1"/>
        </p:nvCxnSpPr>
        <p:spPr>
          <a:xfrm>
            <a:off x="0" y="6312053"/>
            <a:ext cx="9140517" cy="0"/>
          </a:xfrm>
          <a:prstGeom prst="line">
            <a:avLst/>
          </a:prstGeom>
          <a:ln w="25400" cap="rnd">
            <a:solidFill>
              <a:srgbClr val="F38E0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785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5EC34-5EE0-B445-AC61-0FCCF2B3B15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98B41AA-170B-D64E-8CBE-36587AAC727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D0DBB85-343E-C945-ADEC-B62AC10198E2}"/>
              </a:ext>
            </a:extLst>
          </p:cNvPr>
          <p:cNvSpPr>
            <a:spLocks noGrp="1"/>
          </p:cNvSpPr>
          <p:nvPr>
            <p:ph type="dt" sz="half" idx="10"/>
          </p:nvPr>
        </p:nvSpPr>
        <p:spPr>
          <a:xfrm>
            <a:off x="628650" y="6356351"/>
            <a:ext cx="2057400" cy="365125"/>
          </a:xfrm>
          <a:prstGeom prst="rect">
            <a:avLst/>
          </a:prstGeom>
        </p:spPr>
        <p:txBody>
          <a:bodyPr/>
          <a:lstStyle/>
          <a:p>
            <a:fld id="{972C56C2-1779-41E1-9CA1-EE68F902F4D4}" type="datetimeFigureOut">
              <a:rPr lang="en-US" smtClean="0"/>
              <a:pPr/>
              <a:t>3/22/2021</a:t>
            </a:fld>
            <a:endParaRPr lang="en-US"/>
          </a:p>
        </p:txBody>
      </p:sp>
      <p:sp>
        <p:nvSpPr>
          <p:cNvPr id="5" name="Footer Placeholder 4">
            <a:extLst>
              <a:ext uri="{FF2B5EF4-FFF2-40B4-BE49-F238E27FC236}">
                <a16:creationId xmlns:a16="http://schemas.microsoft.com/office/drawing/2014/main" id="{77ED61FF-4BE7-8743-A62E-2CA9D89654B3}"/>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10874EE-DAFC-5348-82A9-EB2D1E14B93F}"/>
              </a:ext>
            </a:extLst>
          </p:cNvPr>
          <p:cNvSpPr>
            <a:spLocks noGrp="1"/>
          </p:cNvSpPr>
          <p:nvPr>
            <p:ph type="sldNum" sz="quarter" idx="12"/>
          </p:nvPr>
        </p:nvSpPr>
        <p:spPr>
          <a:xfrm>
            <a:off x="6457950" y="6356351"/>
            <a:ext cx="2057400" cy="365125"/>
          </a:xfrm>
          <a:prstGeom prst="rect">
            <a:avLst/>
          </a:prstGeom>
        </p:spPr>
        <p:txBody>
          <a:bodyPr/>
          <a:lstStyle/>
          <a:p>
            <a:fld id="{5E3B6B0B-53C1-43CD-839C-78CCE0A14715}" type="slidenum">
              <a:rPr lang="en-US" smtClean="0"/>
              <a:pPr/>
              <a:t>‹#›</a:t>
            </a:fld>
            <a:endParaRPr lang="en-US" dirty="0"/>
          </a:p>
        </p:txBody>
      </p:sp>
    </p:spTree>
    <p:extLst>
      <p:ext uri="{BB962C8B-B14F-4D97-AF65-F5344CB8AC3E}">
        <p14:creationId xmlns:p14="http://schemas.microsoft.com/office/powerpoint/2010/main" val="4232447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0833E1-A0B4-DC46-83DA-2D8D73A2BF36}"/>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A1AAB5-BC04-C44D-8058-47EF2C1BE3F1}"/>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81C4D4B-D786-2F4C-A095-5B25AD10820C}"/>
              </a:ext>
            </a:extLst>
          </p:cNvPr>
          <p:cNvSpPr>
            <a:spLocks noGrp="1"/>
          </p:cNvSpPr>
          <p:nvPr>
            <p:ph type="dt" sz="half" idx="10"/>
          </p:nvPr>
        </p:nvSpPr>
        <p:spPr>
          <a:xfrm>
            <a:off x="628650" y="6356351"/>
            <a:ext cx="2057400" cy="365125"/>
          </a:xfrm>
          <a:prstGeom prst="rect">
            <a:avLst/>
          </a:prstGeom>
        </p:spPr>
        <p:txBody>
          <a:bodyPr/>
          <a:lstStyle/>
          <a:p>
            <a:fld id="{972C56C2-1779-41E1-9CA1-EE68F902F4D4}" type="datetimeFigureOut">
              <a:rPr lang="en-US" smtClean="0"/>
              <a:pPr/>
              <a:t>3/22/2021</a:t>
            </a:fld>
            <a:endParaRPr lang="en-US"/>
          </a:p>
        </p:txBody>
      </p:sp>
      <p:sp>
        <p:nvSpPr>
          <p:cNvPr id="5" name="Footer Placeholder 4">
            <a:extLst>
              <a:ext uri="{FF2B5EF4-FFF2-40B4-BE49-F238E27FC236}">
                <a16:creationId xmlns:a16="http://schemas.microsoft.com/office/drawing/2014/main" id="{47C7DCC4-9B17-B24D-B09C-67FDB99909E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A9F5A69-00DB-E944-BA2C-3A6A89874EA2}"/>
              </a:ext>
            </a:extLst>
          </p:cNvPr>
          <p:cNvSpPr>
            <a:spLocks noGrp="1"/>
          </p:cNvSpPr>
          <p:nvPr>
            <p:ph type="sldNum" sz="quarter" idx="12"/>
          </p:nvPr>
        </p:nvSpPr>
        <p:spPr>
          <a:xfrm>
            <a:off x="6457950" y="6356351"/>
            <a:ext cx="2057400" cy="365125"/>
          </a:xfrm>
          <a:prstGeom prst="rect">
            <a:avLst/>
          </a:prstGeom>
        </p:spPr>
        <p:txBody>
          <a:bodyPr/>
          <a:lstStyle/>
          <a:p>
            <a:fld id="{5E3B6B0B-53C1-43CD-839C-78CCE0A14715}" type="slidenum">
              <a:rPr lang="en-US" smtClean="0"/>
              <a:pPr/>
              <a:t>‹#›</a:t>
            </a:fld>
            <a:endParaRPr lang="en-US" dirty="0"/>
          </a:p>
        </p:txBody>
      </p:sp>
    </p:spTree>
    <p:extLst>
      <p:ext uri="{BB962C8B-B14F-4D97-AF65-F5344CB8AC3E}">
        <p14:creationId xmlns:p14="http://schemas.microsoft.com/office/powerpoint/2010/main" val="1533438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3"/>
          <p:cNvSpPr>
            <a:spLocks noGrp="1"/>
          </p:cNvSpPr>
          <p:nvPr>
            <p:ph sz="quarter" idx="10"/>
          </p:nvPr>
        </p:nvSpPr>
        <p:spPr>
          <a:xfrm>
            <a:off x="457200" y="1331953"/>
            <a:ext cx="8289925" cy="489324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57999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Section Header">
    <p:bg>
      <p:bgPr>
        <a:solidFill>
          <a:srgbClr val="1CA31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96446-A318-EA45-B050-ADD47F5E0AC8}"/>
              </a:ext>
            </a:extLst>
          </p:cNvPr>
          <p:cNvSpPr>
            <a:spLocks noGrp="1"/>
          </p:cNvSpPr>
          <p:nvPr>
            <p:ph type="title"/>
          </p:nvPr>
        </p:nvSpPr>
        <p:spPr>
          <a:xfrm>
            <a:off x="623888" y="1709739"/>
            <a:ext cx="7886700" cy="2852737"/>
          </a:xfrm>
        </p:spPr>
        <p:txBody>
          <a:bodyPr anchor="ctr"/>
          <a:lstStyle>
            <a:lvl1pPr>
              <a:defRPr sz="4500">
                <a:solidFill>
                  <a:srgbClr val="F0D50D"/>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32D65D9-6C1B-1240-B107-DC4284A89664}"/>
              </a:ext>
            </a:extLst>
          </p:cNvPr>
          <p:cNvSpPr>
            <a:spLocks noGrp="1"/>
          </p:cNvSpPr>
          <p:nvPr>
            <p:ph type="body" idx="1"/>
          </p:nvPr>
        </p:nvSpPr>
        <p:spPr>
          <a:xfrm>
            <a:off x="623888" y="4589464"/>
            <a:ext cx="7886700" cy="1500187"/>
          </a:xfrm>
        </p:spPr>
        <p:txBody>
          <a:bodyPr/>
          <a:lstStyle>
            <a:lvl1pPr marL="0" indent="0">
              <a:buNone/>
              <a:defRPr sz="1800">
                <a:solidFill>
                  <a:srgbClr val="F0D50D"/>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140290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FIC Blue Main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Content Placeholder 3"/>
          <p:cNvSpPr>
            <a:spLocks noGrp="1"/>
          </p:cNvSpPr>
          <p:nvPr>
            <p:ph sz="quarter" idx="10"/>
          </p:nvPr>
        </p:nvSpPr>
        <p:spPr>
          <a:xfrm>
            <a:off x="457200" y="1331953"/>
            <a:ext cx="8289925" cy="489324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815912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0" name="Title 1"/>
          <p:cNvSpPr>
            <a:spLocks noGrp="1"/>
          </p:cNvSpPr>
          <p:nvPr>
            <p:ph type="title"/>
          </p:nvPr>
        </p:nvSpPr>
        <p:spPr>
          <a:xfrm>
            <a:off x="457200" y="113641"/>
            <a:ext cx="6331205" cy="950724"/>
          </a:xfrm>
          <a:noFill/>
          <a:ln>
            <a:noFill/>
          </a:ln>
        </p:spPr>
        <p:txBody>
          <a:bodyPr/>
          <a:lstStyle>
            <a:lvl1pPr>
              <a:defRPr>
                <a:ln>
                  <a:noFill/>
                </a:ln>
                <a:solidFill>
                  <a:srgbClr val="F38E0A"/>
                </a:solidFill>
              </a:defRPr>
            </a:lvl1pPr>
          </a:lstStyle>
          <a:p>
            <a:r>
              <a:rPr lang="en-GB"/>
              <a:t>Click to edit Master title style</a:t>
            </a:r>
            <a:endParaRPr lang="en-US"/>
          </a:p>
        </p:txBody>
      </p:sp>
      <p:sp>
        <p:nvSpPr>
          <p:cNvPr id="11" name="Content Placeholder 3"/>
          <p:cNvSpPr>
            <a:spLocks noGrp="1"/>
          </p:cNvSpPr>
          <p:nvPr>
            <p:ph sz="quarter" idx="10"/>
          </p:nvPr>
        </p:nvSpPr>
        <p:spPr>
          <a:xfrm>
            <a:off x="457200" y="1331953"/>
            <a:ext cx="8289925" cy="489324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5">
            <a:extLst>
              <a:ext uri="{FF2B5EF4-FFF2-40B4-BE49-F238E27FC236}">
                <a16:creationId xmlns:a16="http://schemas.microsoft.com/office/drawing/2014/main" id="{C3F3C642-D381-5446-A838-8BFB9E5B4DAC}"/>
              </a:ext>
            </a:extLst>
          </p:cNvPr>
          <p:cNvSpPr>
            <a:spLocks noGrp="1"/>
          </p:cNvSpPr>
          <p:nvPr>
            <p:ph type="sldNum" sz="quarter" idx="12"/>
          </p:nvPr>
        </p:nvSpPr>
        <p:spPr>
          <a:xfrm>
            <a:off x="6457950" y="6356351"/>
            <a:ext cx="2057400" cy="365125"/>
          </a:xfrm>
          <a:prstGeom prst="rect">
            <a:avLst/>
          </a:prstGeom>
        </p:spPr>
        <p:txBody>
          <a:bodyPr/>
          <a:lstStyle/>
          <a:p>
            <a:fld id="{5E3B6B0B-53C1-43CD-839C-78CCE0A14715}" type="slidenum">
              <a:rPr lang="en-US" smtClean="0"/>
              <a:pPr/>
              <a:t>‹#›</a:t>
            </a:fld>
            <a:endParaRPr lang="en-US" dirty="0"/>
          </a:p>
        </p:txBody>
      </p:sp>
      <p:sp>
        <p:nvSpPr>
          <p:cNvPr id="5" name="Rectangle 4">
            <a:extLst>
              <a:ext uri="{FF2B5EF4-FFF2-40B4-BE49-F238E27FC236}">
                <a16:creationId xmlns:a16="http://schemas.microsoft.com/office/drawing/2014/main" id="{56989E95-1DDC-FD42-BD30-F09CB68D7513}"/>
              </a:ext>
            </a:extLst>
          </p:cNvPr>
          <p:cNvSpPr/>
          <p:nvPr userDrawn="1"/>
        </p:nvSpPr>
        <p:spPr>
          <a:xfrm>
            <a:off x="2987824" y="6350889"/>
            <a:ext cx="6152693" cy="507111"/>
          </a:xfrm>
          <a:prstGeom prst="rect">
            <a:avLst/>
          </a:prstGeom>
          <a:solidFill>
            <a:srgbClr val="1CA3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sitting, white&#10;&#10;Description automatically generated">
            <a:extLst>
              <a:ext uri="{FF2B5EF4-FFF2-40B4-BE49-F238E27FC236}">
                <a16:creationId xmlns:a16="http://schemas.microsoft.com/office/drawing/2014/main" id="{9133081B-7EF9-CC45-9EF9-436B1332F9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6342497"/>
            <a:ext cx="2826108" cy="505308"/>
          </a:xfrm>
          <a:prstGeom prst="rect">
            <a:avLst/>
          </a:prstGeom>
        </p:spPr>
      </p:pic>
      <p:cxnSp>
        <p:nvCxnSpPr>
          <p:cNvPr id="7" name="Straight Connector 6">
            <a:extLst>
              <a:ext uri="{FF2B5EF4-FFF2-40B4-BE49-F238E27FC236}">
                <a16:creationId xmlns:a16="http://schemas.microsoft.com/office/drawing/2014/main" id="{F6EE7A44-D5AE-B540-8E05-DE441C88F520}"/>
              </a:ext>
            </a:extLst>
          </p:cNvPr>
          <p:cNvCxnSpPr/>
          <p:nvPr userDrawn="1"/>
        </p:nvCxnSpPr>
        <p:spPr>
          <a:xfrm>
            <a:off x="0" y="6312053"/>
            <a:ext cx="9140517" cy="0"/>
          </a:xfrm>
          <a:prstGeom prst="line">
            <a:avLst/>
          </a:prstGeom>
          <a:ln w="25400" cap="rnd">
            <a:solidFill>
              <a:srgbClr val="F38E0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727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Folien">
    <p:bg>
      <p:bgPr>
        <a:gradFill flip="none" rotWithShape="1">
          <a:gsLst>
            <a:gs pos="29000">
              <a:srgbClr val="00B0F0"/>
            </a:gs>
            <a:gs pos="84000">
              <a:schemeClr val="tx2">
                <a:lumMod val="75000"/>
              </a:schemeClr>
            </a:gs>
            <a:gs pos="100000">
              <a:schemeClr val="accent1">
                <a:tint val="23500"/>
                <a:satMod val="160000"/>
              </a:schemeClr>
            </a:gs>
          </a:gsLst>
          <a:lin ang="0" scaled="1"/>
          <a:tileRect/>
        </a:gradFill>
        <a:effectLst/>
      </p:bgPr>
    </p:bg>
    <p:spTree>
      <p:nvGrpSpPr>
        <p:cNvPr id="1" name=""/>
        <p:cNvGrpSpPr/>
        <p:nvPr/>
      </p:nvGrpSpPr>
      <p:grpSpPr>
        <a:xfrm>
          <a:off x="0" y="0"/>
          <a:ext cx="0" cy="0"/>
          <a:chOff x="0" y="0"/>
          <a:chExt cx="0" cy="0"/>
        </a:xfrm>
      </p:grpSpPr>
      <p:sp>
        <p:nvSpPr>
          <p:cNvPr id="4" name="Rechteck 3"/>
          <p:cNvSpPr/>
          <p:nvPr/>
        </p:nvSpPr>
        <p:spPr>
          <a:xfrm>
            <a:off x="755650" y="0"/>
            <a:ext cx="8388350" cy="6858000"/>
          </a:xfrm>
          <a:prstGeom prst="rect">
            <a:avLst/>
          </a:prstGeom>
          <a:solidFill>
            <a:schemeClr val="bg1">
              <a:alpha val="73000"/>
            </a:schemeClr>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pic>
        <p:nvPicPr>
          <p:cNvPr id="5" name="Grafik 13" descr="MUW_engl_4c.jpg"/>
          <p:cNvPicPr>
            <a:picLocks noChangeAspect="1"/>
          </p:cNvPicPr>
          <p:nvPr/>
        </p:nvPicPr>
        <p:blipFill>
          <a:blip r:embed="rId2" cstate="print"/>
          <a:srcRect/>
          <a:stretch>
            <a:fillRect/>
          </a:stretch>
        </p:blipFill>
        <p:spPr bwMode="auto">
          <a:xfrm>
            <a:off x="7380288" y="0"/>
            <a:ext cx="1766887" cy="765175"/>
          </a:xfrm>
          <a:prstGeom prst="rect">
            <a:avLst/>
          </a:prstGeom>
          <a:noFill/>
          <a:ln w="9525">
            <a:noFill/>
            <a:miter lim="800000"/>
            <a:headEnd/>
            <a:tailEnd/>
          </a:ln>
        </p:spPr>
      </p:pic>
      <p:sp>
        <p:nvSpPr>
          <p:cNvPr id="7" name="Titel 6"/>
          <p:cNvSpPr>
            <a:spLocks noGrp="1"/>
          </p:cNvSpPr>
          <p:nvPr>
            <p:ph type="title"/>
          </p:nvPr>
        </p:nvSpPr>
        <p:spPr>
          <a:xfrm>
            <a:off x="899592" y="116632"/>
            <a:ext cx="6480720" cy="864096"/>
          </a:xfrm>
          <a:noFill/>
          <a:ln>
            <a:noFill/>
          </a:ln>
        </p:spPr>
        <p:txBody>
          <a:bodyPr>
            <a:noAutofit/>
          </a:bodyPr>
          <a:lstStyle>
            <a:lvl1pPr>
              <a:defRPr sz="3600" b="1" baseline="0">
                <a:solidFill>
                  <a:schemeClr val="tx2">
                    <a:lumMod val="50000"/>
                  </a:schemeClr>
                </a:solidFill>
              </a:defRPr>
            </a:lvl1pPr>
          </a:lstStyle>
          <a:p>
            <a:r>
              <a:rPr lang="de-DE"/>
              <a:t>Titelmasterformat durch Klicken bearbeiten</a:t>
            </a:r>
            <a:endParaRPr lang="de-AT" dirty="0"/>
          </a:p>
        </p:txBody>
      </p:sp>
      <p:sp>
        <p:nvSpPr>
          <p:cNvPr id="12" name="Inhaltsplatzhalter 2"/>
          <p:cNvSpPr>
            <a:spLocks noGrp="1"/>
          </p:cNvSpPr>
          <p:nvPr>
            <p:ph idx="1"/>
          </p:nvPr>
        </p:nvSpPr>
        <p:spPr>
          <a:xfrm>
            <a:off x="899592" y="1268760"/>
            <a:ext cx="8034096" cy="4979640"/>
          </a:xfrm>
        </p:spPr>
        <p:txBody>
          <a:bodyPr/>
          <a:lstStyle>
            <a:lvl1pPr>
              <a:defRPr>
                <a:solidFill>
                  <a:schemeClr val="accent4">
                    <a:lumMod val="25000"/>
                  </a:schemeClr>
                </a:solidFill>
              </a:defRPr>
            </a:lvl1pPr>
            <a:lvl2pPr>
              <a:buClr>
                <a:srgbClr val="F74D09"/>
              </a:buClr>
              <a:buFont typeface="Arial" pitchFamily="34" charset="0"/>
              <a:buChar char="•"/>
              <a:defRPr>
                <a:solidFill>
                  <a:schemeClr val="accent4">
                    <a:lumMod val="25000"/>
                  </a:schemeClr>
                </a:solidFill>
              </a:defRPr>
            </a:lvl2pPr>
            <a:lvl3pPr>
              <a:buClr>
                <a:srgbClr val="F74D09"/>
              </a:buClr>
              <a:buFont typeface="Arial" pitchFamily="34" charset="0"/>
              <a:buChar char="•"/>
              <a:defRPr>
                <a:solidFill>
                  <a:schemeClr val="accent4">
                    <a:lumMod val="25000"/>
                  </a:schemeClr>
                </a:solidFill>
              </a:defRPr>
            </a:lvl3pPr>
            <a:lvl4pPr>
              <a:buClr>
                <a:srgbClr val="F74D09"/>
              </a:buClr>
              <a:buFont typeface="Arial" pitchFamily="34" charset="0"/>
              <a:buChar char="•"/>
              <a:defRPr>
                <a:solidFill>
                  <a:schemeClr val="accent4">
                    <a:lumMod val="25000"/>
                  </a:schemeClr>
                </a:solidFill>
              </a:defRPr>
            </a:lvl4pPr>
            <a:lvl5pPr>
              <a:buClr>
                <a:srgbClr val="F74D09"/>
              </a:buClr>
              <a:buFont typeface="Arial" pitchFamily="34" charset="0"/>
              <a:buChar char="•"/>
              <a:defRPr>
                <a:solidFill>
                  <a:schemeClr val="accent4">
                    <a:lumMod val="25000"/>
                  </a:schemeClr>
                </a:solidFill>
              </a:defRPr>
            </a:lvl5pPr>
            <a:extLst/>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Fußzeilenplatzhalter 2"/>
          <p:cNvSpPr>
            <a:spLocks noGrp="1"/>
          </p:cNvSpPr>
          <p:nvPr>
            <p:ph type="ftr" sz="quarter" idx="10"/>
          </p:nvPr>
        </p:nvSpPr>
        <p:spPr>
          <a:xfrm>
            <a:off x="684213" y="6408738"/>
            <a:ext cx="3429000" cy="476250"/>
          </a:xfrm>
        </p:spPr>
        <p:txBody>
          <a:bodyPr/>
          <a:lstStyle>
            <a:lvl1pPr algn="l">
              <a:defRPr sz="1600" b="0">
                <a:solidFill>
                  <a:schemeClr val="accent4">
                    <a:lumMod val="25000"/>
                  </a:schemeClr>
                </a:solidFill>
                <a:latin typeface="+mn-lt"/>
                <a:ea typeface="Tahoma" pitchFamily="34" charset="0"/>
                <a:cs typeface="Tahoma" pitchFamily="34" charset="0"/>
              </a:defRPr>
            </a:lvl1pPr>
            <a:extLst/>
          </a:lstStyle>
          <a:p>
            <a:pPr>
              <a:defRPr/>
            </a:pPr>
            <a:endParaRPr lang="en-US"/>
          </a:p>
        </p:txBody>
      </p:sp>
    </p:spTree>
    <p:extLst>
      <p:ext uri="{BB962C8B-B14F-4D97-AF65-F5344CB8AC3E}">
        <p14:creationId xmlns:p14="http://schemas.microsoft.com/office/powerpoint/2010/main" val="3071720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054C5-5671-C749-9CD7-9AB229B06E32}"/>
              </a:ext>
            </a:extLst>
          </p:cNvPr>
          <p:cNvSpPr>
            <a:spLocks noGrp="1"/>
          </p:cNvSpPr>
          <p:nvPr>
            <p:ph type="title"/>
          </p:nvPr>
        </p:nvSpPr>
        <p:spPr>
          <a:xfrm>
            <a:off x="628650" y="188640"/>
            <a:ext cx="7886700" cy="1325563"/>
          </a:xfrm>
          <a:ln>
            <a:noFill/>
          </a:ln>
        </p:spPr>
        <p:txBody>
          <a:bodyPr/>
          <a:lstStyle>
            <a:lvl1pPr>
              <a:defRPr>
                <a:ln>
                  <a:noFill/>
                </a:ln>
                <a:solidFill>
                  <a:srgbClr val="1CA310"/>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6346A161-88A1-634F-8CDD-5682E4BE5118}"/>
              </a:ext>
            </a:extLst>
          </p:cNvPr>
          <p:cNvSpPr>
            <a:spLocks noGrp="1"/>
          </p:cNvSpPr>
          <p:nvPr>
            <p:ph idx="1"/>
          </p:nvPr>
        </p:nvSpPr>
        <p:spPr>
          <a:xfrm>
            <a:off x="628650" y="1700808"/>
            <a:ext cx="78867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DEFC659A-B694-694B-8B69-050B415DD955}"/>
              </a:ext>
            </a:extLst>
          </p:cNvPr>
          <p:cNvSpPr>
            <a:spLocks noGrp="1"/>
          </p:cNvSpPr>
          <p:nvPr>
            <p:ph type="sldNum" sz="quarter" idx="12"/>
          </p:nvPr>
        </p:nvSpPr>
        <p:spPr>
          <a:xfrm>
            <a:off x="6457950" y="6356351"/>
            <a:ext cx="2057400" cy="365125"/>
          </a:xfrm>
          <a:prstGeom prst="rect">
            <a:avLst/>
          </a:prstGeom>
        </p:spPr>
        <p:txBody>
          <a:bodyPr/>
          <a:lstStyle/>
          <a:p>
            <a:fld id="{5E3B6B0B-53C1-43CD-839C-78CCE0A14715}" type="slidenum">
              <a:rPr lang="en-US" smtClean="0"/>
              <a:pPr/>
              <a:t>‹#›</a:t>
            </a:fld>
            <a:endParaRPr lang="en-US" dirty="0"/>
          </a:p>
        </p:txBody>
      </p:sp>
      <p:sp>
        <p:nvSpPr>
          <p:cNvPr id="7" name="Rectangle 6">
            <a:extLst>
              <a:ext uri="{FF2B5EF4-FFF2-40B4-BE49-F238E27FC236}">
                <a16:creationId xmlns:a16="http://schemas.microsoft.com/office/drawing/2014/main" id="{25B55780-25F4-4143-8631-11E570E36C5B}"/>
              </a:ext>
            </a:extLst>
          </p:cNvPr>
          <p:cNvSpPr/>
          <p:nvPr userDrawn="1"/>
        </p:nvSpPr>
        <p:spPr>
          <a:xfrm>
            <a:off x="2987824" y="6350889"/>
            <a:ext cx="6152693" cy="507111"/>
          </a:xfrm>
          <a:prstGeom prst="rect">
            <a:avLst/>
          </a:prstGeom>
          <a:solidFill>
            <a:srgbClr val="1CA3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sitting, white&#10;&#10;Description automatically generated">
            <a:extLst>
              <a:ext uri="{FF2B5EF4-FFF2-40B4-BE49-F238E27FC236}">
                <a16:creationId xmlns:a16="http://schemas.microsoft.com/office/drawing/2014/main" id="{73ED5102-0AC2-ED4A-B1AC-21E0B42334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6342497"/>
            <a:ext cx="2826108" cy="505308"/>
          </a:xfrm>
          <a:prstGeom prst="rect">
            <a:avLst/>
          </a:prstGeom>
        </p:spPr>
      </p:pic>
      <p:cxnSp>
        <p:nvCxnSpPr>
          <p:cNvPr id="11" name="Straight Connector 10">
            <a:extLst>
              <a:ext uri="{FF2B5EF4-FFF2-40B4-BE49-F238E27FC236}">
                <a16:creationId xmlns:a16="http://schemas.microsoft.com/office/drawing/2014/main" id="{AAE23411-79A1-FE46-BC81-58CE61B5C256}"/>
              </a:ext>
            </a:extLst>
          </p:cNvPr>
          <p:cNvCxnSpPr/>
          <p:nvPr userDrawn="1"/>
        </p:nvCxnSpPr>
        <p:spPr>
          <a:xfrm>
            <a:off x="0" y="6312053"/>
            <a:ext cx="9140517" cy="0"/>
          </a:xfrm>
          <a:prstGeom prst="line">
            <a:avLst/>
          </a:prstGeom>
          <a:ln w="25400" cap="rnd">
            <a:solidFill>
              <a:srgbClr val="F38E0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506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1CA31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96446-A318-EA45-B050-ADD47F5E0AC8}"/>
              </a:ext>
            </a:extLst>
          </p:cNvPr>
          <p:cNvSpPr>
            <a:spLocks noGrp="1"/>
          </p:cNvSpPr>
          <p:nvPr>
            <p:ph type="title"/>
          </p:nvPr>
        </p:nvSpPr>
        <p:spPr>
          <a:xfrm>
            <a:off x="2987824" y="2002631"/>
            <a:ext cx="5522764" cy="2852737"/>
          </a:xfrm>
          <a:noFill/>
          <a:ln>
            <a:noFill/>
          </a:ln>
        </p:spPr>
        <p:txBody>
          <a:bodyPr anchor="ctr">
            <a:normAutofit/>
          </a:bodyPr>
          <a:lstStyle>
            <a:lvl1pPr>
              <a:defRPr sz="3600">
                <a:ln>
                  <a:noFill/>
                </a:ln>
                <a:solidFill>
                  <a:srgbClr val="F0D50D"/>
                </a:solidFill>
              </a:defRPr>
            </a:lvl1pPr>
          </a:lstStyle>
          <a:p>
            <a:r>
              <a:rPr lang="en-GB" dirty="0"/>
              <a:t>Click to edit Master title style</a:t>
            </a:r>
            <a:endParaRPr lang="en-US" dirty="0"/>
          </a:p>
        </p:txBody>
      </p:sp>
      <p:pic>
        <p:nvPicPr>
          <p:cNvPr id="7" name="Picture 6" descr="A picture containing sitting, white&#10;&#10;Description automatically generated">
            <a:extLst>
              <a:ext uri="{FF2B5EF4-FFF2-40B4-BE49-F238E27FC236}">
                <a16:creationId xmlns:a16="http://schemas.microsoft.com/office/drawing/2014/main" id="{D1D40AD3-3C00-534E-B76C-B699B135BB1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83075"/>
          <a:stretch/>
        </p:blipFill>
        <p:spPr>
          <a:xfrm>
            <a:off x="1440160" y="2611525"/>
            <a:ext cx="1547664" cy="1634947"/>
          </a:xfrm>
          <a:prstGeom prst="rect">
            <a:avLst/>
          </a:prstGeom>
        </p:spPr>
      </p:pic>
    </p:spTree>
    <p:extLst>
      <p:ext uri="{BB962C8B-B14F-4D97-AF65-F5344CB8AC3E}">
        <p14:creationId xmlns:p14="http://schemas.microsoft.com/office/powerpoint/2010/main" val="2598886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F407D-83B1-0041-96B6-955AF6F4FDC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55C2723-3D46-2942-A703-71F9C42BDC4B}"/>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CEFF7F0-0811-B54E-95D2-6555462B759C}"/>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539398F-179F-DF41-870E-D4AC127F4EC8}"/>
              </a:ext>
            </a:extLst>
          </p:cNvPr>
          <p:cNvSpPr>
            <a:spLocks noGrp="1"/>
          </p:cNvSpPr>
          <p:nvPr>
            <p:ph type="dt" sz="half" idx="10"/>
          </p:nvPr>
        </p:nvSpPr>
        <p:spPr>
          <a:xfrm>
            <a:off x="628650" y="6356351"/>
            <a:ext cx="2057400" cy="365125"/>
          </a:xfrm>
          <a:prstGeom prst="rect">
            <a:avLst/>
          </a:prstGeom>
        </p:spPr>
        <p:txBody>
          <a:bodyPr/>
          <a:lstStyle/>
          <a:p>
            <a:fld id="{972C56C2-1779-41E1-9CA1-EE68F902F4D4}" type="datetimeFigureOut">
              <a:rPr lang="en-US" smtClean="0"/>
              <a:pPr/>
              <a:t>3/22/2021</a:t>
            </a:fld>
            <a:endParaRPr lang="en-US"/>
          </a:p>
        </p:txBody>
      </p:sp>
      <p:sp>
        <p:nvSpPr>
          <p:cNvPr id="6" name="Footer Placeholder 5">
            <a:extLst>
              <a:ext uri="{FF2B5EF4-FFF2-40B4-BE49-F238E27FC236}">
                <a16:creationId xmlns:a16="http://schemas.microsoft.com/office/drawing/2014/main" id="{6A860AAA-6C6C-4343-9A3C-B883E8E499D5}"/>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AA0C8A4-55FC-5143-B8AE-BAD41B797B9A}"/>
              </a:ext>
            </a:extLst>
          </p:cNvPr>
          <p:cNvSpPr>
            <a:spLocks noGrp="1"/>
          </p:cNvSpPr>
          <p:nvPr>
            <p:ph type="sldNum" sz="quarter" idx="12"/>
          </p:nvPr>
        </p:nvSpPr>
        <p:spPr>
          <a:xfrm>
            <a:off x="6457950" y="6356351"/>
            <a:ext cx="2057400" cy="365125"/>
          </a:xfrm>
          <a:prstGeom prst="rect">
            <a:avLst/>
          </a:prstGeom>
        </p:spPr>
        <p:txBody>
          <a:bodyPr/>
          <a:lstStyle/>
          <a:p>
            <a:fld id="{5E3B6B0B-53C1-43CD-839C-78CCE0A14715}" type="slidenum">
              <a:rPr lang="en-US" smtClean="0"/>
              <a:pPr/>
              <a:t>‹#›</a:t>
            </a:fld>
            <a:endParaRPr lang="en-US" dirty="0"/>
          </a:p>
        </p:txBody>
      </p:sp>
    </p:spTree>
    <p:extLst>
      <p:ext uri="{BB962C8B-B14F-4D97-AF65-F5344CB8AC3E}">
        <p14:creationId xmlns:p14="http://schemas.microsoft.com/office/powerpoint/2010/main" val="2953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9A4E0-B35B-3440-B60A-2AE150A6D09D}"/>
              </a:ext>
            </a:extLst>
          </p:cNvPr>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0CA52B-7793-014B-BEFF-55B55F2FABB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861D55EF-7962-B340-842C-8C883917C849}"/>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2D3CB95-C103-1447-A0C7-38996102984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E1FAC4A1-54D6-2F49-B1EC-C61D314D1832}"/>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F61EC8A-E46B-F343-94BE-860CC09421B7}"/>
              </a:ext>
            </a:extLst>
          </p:cNvPr>
          <p:cNvSpPr>
            <a:spLocks noGrp="1"/>
          </p:cNvSpPr>
          <p:nvPr>
            <p:ph type="dt" sz="half" idx="10"/>
          </p:nvPr>
        </p:nvSpPr>
        <p:spPr>
          <a:xfrm>
            <a:off x="628650" y="6356351"/>
            <a:ext cx="2057400" cy="365125"/>
          </a:xfrm>
          <a:prstGeom prst="rect">
            <a:avLst/>
          </a:prstGeom>
        </p:spPr>
        <p:txBody>
          <a:bodyPr/>
          <a:lstStyle/>
          <a:p>
            <a:fld id="{972C56C2-1779-41E1-9CA1-EE68F902F4D4}" type="datetimeFigureOut">
              <a:rPr lang="en-US" smtClean="0"/>
              <a:pPr/>
              <a:t>3/22/2021</a:t>
            </a:fld>
            <a:endParaRPr lang="en-US"/>
          </a:p>
        </p:txBody>
      </p:sp>
      <p:sp>
        <p:nvSpPr>
          <p:cNvPr id="8" name="Footer Placeholder 7">
            <a:extLst>
              <a:ext uri="{FF2B5EF4-FFF2-40B4-BE49-F238E27FC236}">
                <a16:creationId xmlns:a16="http://schemas.microsoft.com/office/drawing/2014/main" id="{8340ED7B-0509-D141-8C43-FB7B6BC19BF5}"/>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1B23372-8719-4242-901B-824E44AD7F9C}"/>
              </a:ext>
            </a:extLst>
          </p:cNvPr>
          <p:cNvSpPr>
            <a:spLocks noGrp="1"/>
          </p:cNvSpPr>
          <p:nvPr>
            <p:ph type="sldNum" sz="quarter" idx="12"/>
          </p:nvPr>
        </p:nvSpPr>
        <p:spPr>
          <a:xfrm>
            <a:off x="6457950" y="6356351"/>
            <a:ext cx="2057400" cy="365125"/>
          </a:xfrm>
          <a:prstGeom prst="rect">
            <a:avLst/>
          </a:prstGeom>
        </p:spPr>
        <p:txBody>
          <a:bodyPr/>
          <a:lstStyle/>
          <a:p>
            <a:fld id="{5E3B6B0B-53C1-43CD-839C-78CCE0A14715}" type="slidenum">
              <a:rPr lang="en-US" smtClean="0"/>
              <a:pPr/>
              <a:t>‹#›</a:t>
            </a:fld>
            <a:endParaRPr lang="en-US" dirty="0"/>
          </a:p>
        </p:txBody>
      </p:sp>
    </p:spTree>
    <p:extLst>
      <p:ext uri="{BB962C8B-B14F-4D97-AF65-F5344CB8AC3E}">
        <p14:creationId xmlns:p14="http://schemas.microsoft.com/office/powerpoint/2010/main" val="3776647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5DB81-B2EE-2843-B2A8-3D4C5688B89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89A3324-3753-564F-A326-40B29D19515B}"/>
              </a:ext>
            </a:extLst>
          </p:cNvPr>
          <p:cNvSpPr>
            <a:spLocks noGrp="1"/>
          </p:cNvSpPr>
          <p:nvPr>
            <p:ph type="dt" sz="half" idx="10"/>
          </p:nvPr>
        </p:nvSpPr>
        <p:spPr>
          <a:xfrm>
            <a:off x="628650" y="6356351"/>
            <a:ext cx="2057400" cy="365125"/>
          </a:xfrm>
          <a:prstGeom prst="rect">
            <a:avLst/>
          </a:prstGeom>
        </p:spPr>
        <p:txBody>
          <a:bodyPr/>
          <a:lstStyle/>
          <a:p>
            <a:fld id="{972C56C2-1779-41E1-9CA1-EE68F902F4D4}" type="datetimeFigureOut">
              <a:rPr lang="en-US" smtClean="0"/>
              <a:pPr/>
              <a:t>3/22/2021</a:t>
            </a:fld>
            <a:endParaRPr lang="en-US"/>
          </a:p>
        </p:txBody>
      </p:sp>
      <p:sp>
        <p:nvSpPr>
          <p:cNvPr id="4" name="Footer Placeholder 3">
            <a:extLst>
              <a:ext uri="{FF2B5EF4-FFF2-40B4-BE49-F238E27FC236}">
                <a16:creationId xmlns:a16="http://schemas.microsoft.com/office/drawing/2014/main" id="{B03DDC45-D1D2-4946-AD65-29FE5BED47B7}"/>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A98C58B-A9E7-4D4D-BD36-671D4C5CB5AE}"/>
              </a:ext>
            </a:extLst>
          </p:cNvPr>
          <p:cNvSpPr>
            <a:spLocks noGrp="1"/>
          </p:cNvSpPr>
          <p:nvPr>
            <p:ph type="sldNum" sz="quarter" idx="12"/>
          </p:nvPr>
        </p:nvSpPr>
        <p:spPr>
          <a:xfrm>
            <a:off x="6457950" y="6356351"/>
            <a:ext cx="2057400" cy="365125"/>
          </a:xfrm>
          <a:prstGeom prst="rect">
            <a:avLst/>
          </a:prstGeom>
        </p:spPr>
        <p:txBody>
          <a:bodyPr/>
          <a:lstStyle/>
          <a:p>
            <a:fld id="{5E3B6B0B-53C1-43CD-839C-78CCE0A14715}" type="slidenum">
              <a:rPr lang="en-US" smtClean="0"/>
              <a:pPr/>
              <a:t>‹#›</a:t>
            </a:fld>
            <a:endParaRPr lang="en-US" dirty="0"/>
          </a:p>
        </p:txBody>
      </p:sp>
    </p:spTree>
    <p:extLst>
      <p:ext uri="{BB962C8B-B14F-4D97-AF65-F5344CB8AC3E}">
        <p14:creationId xmlns:p14="http://schemas.microsoft.com/office/powerpoint/2010/main" val="2443115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FDBA7A-6C70-244F-BBB0-D3AF7BE73B78}"/>
              </a:ext>
            </a:extLst>
          </p:cNvPr>
          <p:cNvSpPr>
            <a:spLocks noGrp="1"/>
          </p:cNvSpPr>
          <p:nvPr>
            <p:ph type="dt" sz="half" idx="10"/>
          </p:nvPr>
        </p:nvSpPr>
        <p:spPr>
          <a:xfrm>
            <a:off x="628650" y="6356351"/>
            <a:ext cx="2057400" cy="365125"/>
          </a:xfrm>
          <a:prstGeom prst="rect">
            <a:avLst/>
          </a:prstGeom>
        </p:spPr>
        <p:txBody>
          <a:bodyPr/>
          <a:lstStyle/>
          <a:p>
            <a:fld id="{972C56C2-1779-41E1-9CA1-EE68F902F4D4}" type="datetimeFigureOut">
              <a:rPr lang="en-US" smtClean="0"/>
              <a:pPr/>
              <a:t>3/22/2021</a:t>
            </a:fld>
            <a:endParaRPr lang="en-US"/>
          </a:p>
        </p:txBody>
      </p:sp>
      <p:sp>
        <p:nvSpPr>
          <p:cNvPr id="3" name="Footer Placeholder 2">
            <a:extLst>
              <a:ext uri="{FF2B5EF4-FFF2-40B4-BE49-F238E27FC236}">
                <a16:creationId xmlns:a16="http://schemas.microsoft.com/office/drawing/2014/main" id="{77591C4E-8B46-FD41-B86B-6508DD73FB85}"/>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7D5BBAF-1CE9-164F-9EDE-A3340AA5D38F}"/>
              </a:ext>
            </a:extLst>
          </p:cNvPr>
          <p:cNvSpPr>
            <a:spLocks noGrp="1"/>
          </p:cNvSpPr>
          <p:nvPr>
            <p:ph type="sldNum" sz="quarter" idx="12"/>
          </p:nvPr>
        </p:nvSpPr>
        <p:spPr>
          <a:xfrm>
            <a:off x="6457950" y="6356351"/>
            <a:ext cx="2057400" cy="365125"/>
          </a:xfrm>
          <a:prstGeom prst="rect">
            <a:avLst/>
          </a:prstGeom>
        </p:spPr>
        <p:txBody>
          <a:bodyPr/>
          <a:lstStyle/>
          <a:p>
            <a:fld id="{5E3B6B0B-53C1-43CD-839C-78CCE0A14715}" type="slidenum">
              <a:rPr lang="en-US" smtClean="0"/>
              <a:pPr/>
              <a:t>‹#›</a:t>
            </a:fld>
            <a:endParaRPr lang="en-US" dirty="0"/>
          </a:p>
        </p:txBody>
      </p:sp>
    </p:spTree>
    <p:extLst>
      <p:ext uri="{BB962C8B-B14F-4D97-AF65-F5344CB8AC3E}">
        <p14:creationId xmlns:p14="http://schemas.microsoft.com/office/powerpoint/2010/main" val="2829250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E259A-4E04-E649-B2A4-A8CFF90D7221}"/>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1246C5-DA3E-C448-9EA1-FE46247C45F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CAD48D3-7F57-6246-80C4-B5806AF219E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E4E021C0-39E8-F14F-B0B4-213698D3162B}"/>
              </a:ext>
            </a:extLst>
          </p:cNvPr>
          <p:cNvSpPr>
            <a:spLocks noGrp="1"/>
          </p:cNvSpPr>
          <p:nvPr>
            <p:ph type="dt" sz="half" idx="10"/>
          </p:nvPr>
        </p:nvSpPr>
        <p:spPr>
          <a:xfrm>
            <a:off x="628650" y="6356351"/>
            <a:ext cx="2057400" cy="365125"/>
          </a:xfrm>
          <a:prstGeom prst="rect">
            <a:avLst/>
          </a:prstGeom>
        </p:spPr>
        <p:txBody>
          <a:bodyPr/>
          <a:lstStyle/>
          <a:p>
            <a:fld id="{972C56C2-1779-41E1-9CA1-EE68F902F4D4}" type="datetimeFigureOut">
              <a:rPr lang="en-US" smtClean="0"/>
              <a:pPr/>
              <a:t>3/22/2021</a:t>
            </a:fld>
            <a:endParaRPr lang="en-US"/>
          </a:p>
        </p:txBody>
      </p:sp>
      <p:sp>
        <p:nvSpPr>
          <p:cNvPr id="6" name="Footer Placeholder 5">
            <a:extLst>
              <a:ext uri="{FF2B5EF4-FFF2-40B4-BE49-F238E27FC236}">
                <a16:creationId xmlns:a16="http://schemas.microsoft.com/office/drawing/2014/main" id="{9EA4ED49-43DB-1241-839C-082A8AC6B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669D7E9-17EA-4B4B-B093-DAE18BB1F20A}"/>
              </a:ext>
            </a:extLst>
          </p:cNvPr>
          <p:cNvSpPr>
            <a:spLocks noGrp="1"/>
          </p:cNvSpPr>
          <p:nvPr>
            <p:ph type="sldNum" sz="quarter" idx="12"/>
          </p:nvPr>
        </p:nvSpPr>
        <p:spPr>
          <a:xfrm>
            <a:off x="6457950" y="6356351"/>
            <a:ext cx="2057400" cy="365125"/>
          </a:xfrm>
          <a:prstGeom prst="rect">
            <a:avLst/>
          </a:prstGeom>
        </p:spPr>
        <p:txBody>
          <a:bodyPr/>
          <a:lstStyle/>
          <a:p>
            <a:fld id="{5E3B6B0B-53C1-43CD-839C-78CCE0A14715}" type="slidenum">
              <a:rPr lang="en-US" smtClean="0"/>
              <a:pPr/>
              <a:t>‹#›</a:t>
            </a:fld>
            <a:endParaRPr lang="en-US" dirty="0"/>
          </a:p>
        </p:txBody>
      </p:sp>
    </p:spTree>
    <p:extLst>
      <p:ext uri="{BB962C8B-B14F-4D97-AF65-F5344CB8AC3E}">
        <p14:creationId xmlns:p14="http://schemas.microsoft.com/office/powerpoint/2010/main" val="1486212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60909-2E3F-864E-8230-4D6C0EE6180D}"/>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12347CD-3602-084E-B9CB-CEC87D9F979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8DA5C6B-5C3E-F343-94CE-1B70A46290E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AA4C666E-F4C2-CD48-B3AB-2BB3EA247140}"/>
              </a:ext>
            </a:extLst>
          </p:cNvPr>
          <p:cNvSpPr>
            <a:spLocks noGrp="1"/>
          </p:cNvSpPr>
          <p:nvPr>
            <p:ph type="dt" sz="half" idx="10"/>
          </p:nvPr>
        </p:nvSpPr>
        <p:spPr>
          <a:xfrm>
            <a:off x="628650" y="6356351"/>
            <a:ext cx="2057400" cy="365125"/>
          </a:xfrm>
          <a:prstGeom prst="rect">
            <a:avLst/>
          </a:prstGeom>
        </p:spPr>
        <p:txBody>
          <a:bodyPr/>
          <a:lstStyle/>
          <a:p>
            <a:fld id="{972C56C2-1779-41E1-9CA1-EE68F902F4D4}" type="datetimeFigureOut">
              <a:rPr lang="en-US" smtClean="0"/>
              <a:pPr/>
              <a:t>3/22/2021</a:t>
            </a:fld>
            <a:endParaRPr lang="en-US"/>
          </a:p>
        </p:txBody>
      </p:sp>
      <p:sp>
        <p:nvSpPr>
          <p:cNvPr id="6" name="Footer Placeholder 5">
            <a:extLst>
              <a:ext uri="{FF2B5EF4-FFF2-40B4-BE49-F238E27FC236}">
                <a16:creationId xmlns:a16="http://schemas.microsoft.com/office/drawing/2014/main" id="{36BB5E36-4230-5E44-B7EF-B35686A931CB}"/>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6944F62-599F-D441-A25B-D70085F162BE}"/>
              </a:ext>
            </a:extLst>
          </p:cNvPr>
          <p:cNvSpPr>
            <a:spLocks noGrp="1"/>
          </p:cNvSpPr>
          <p:nvPr>
            <p:ph type="sldNum" sz="quarter" idx="12"/>
          </p:nvPr>
        </p:nvSpPr>
        <p:spPr>
          <a:xfrm>
            <a:off x="6457950" y="6356351"/>
            <a:ext cx="2057400" cy="365125"/>
          </a:xfrm>
          <a:prstGeom prst="rect">
            <a:avLst/>
          </a:prstGeom>
        </p:spPr>
        <p:txBody>
          <a:bodyPr/>
          <a:lstStyle/>
          <a:p>
            <a:fld id="{5E3B6B0B-53C1-43CD-839C-78CCE0A14715}" type="slidenum">
              <a:rPr lang="en-US" smtClean="0"/>
              <a:pPr/>
              <a:t>‹#›</a:t>
            </a:fld>
            <a:endParaRPr lang="en-US" dirty="0"/>
          </a:p>
        </p:txBody>
      </p:sp>
    </p:spTree>
    <p:extLst>
      <p:ext uri="{BB962C8B-B14F-4D97-AF65-F5344CB8AC3E}">
        <p14:creationId xmlns:p14="http://schemas.microsoft.com/office/powerpoint/2010/main" val="2020994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3A62E7-3937-4C4E-AC03-CF85A9224475}"/>
              </a:ext>
            </a:extLst>
          </p:cNvPr>
          <p:cNvSpPr>
            <a:spLocks noGrp="1"/>
          </p:cNvSpPr>
          <p:nvPr>
            <p:ph type="title"/>
          </p:nvPr>
        </p:nvSpPr>
        <p:spPr>
          <a:xfrm>
            <a:off x="628650" y="365126"/>
            <a:ext cx="7886700" cy="1325563"/>
          </a:xfrm>
          <a:prstGeom prst="rect">
            <a:avLst/>
          </a:prstGeom>
          <a:noFill/>
          <a:ln>
            <a:noFill/>
          </a:ln>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EB9B377-A718-5040-BD05-A27BE407B16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0966728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3" r:id="rId12"/>
    <p:sldLayoutId id="2147483694" r:id="rId13"/>
    <p:sldLayoutId id="2147483695" r:id="rId14"/>
    <p:sldLayoutId id="2147483696" r:id="rId15"/>
    <p:sldLayoutId id="2147483697" r:id="rId16"/>
  </p:sldLayoutIdLst>
  <p:txStyles>
    <p:titleStyle>
      <a:lvl1pPr algn="l" defTabSz="685800" rtl="0" eaLnBrk="1" latinLnBrk="0" hangingPunct="1">
        <a:lnSpc>
          <a:spcPct val="90000"/>
        </a:lnSpc>
        <a:spcBef>
          <a:spcPct val="0"/>
        </a:spcBef>
        <a:buNone/>
        <a:defRPr lang="en-US" sz="3200" b="1" kern="1200" smtClean="0">
          <a:ln>
            <a:solidFill>
              <a:srgbClr val="37860C"/>
            </a:solidFill>
          </a:ln>
          <a:solidFill>
            <a:srgbClr val="37860C"/>
          </a:solidFill>
          <a:effectLst/>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pPr>
              <a:spcBef>
                <a:spcPts val="600"/>
              </a:spcBef>
              <a:spcAft>
                <a:spcPts val="600"/>
              </a:spcAft>
            </a:pPr>
            <a:r>
              <a:rPr lang="ro-MD" sz="3600" dirty="0">
                <a:latin typeface="+mn-lt"/>
              </a:rPr>
              <a:t>Asistența Integrată în practică</a:t>
            </a:r>
            <a:r>
              <a:rPr lang="en-US" sz="3600" dirty="0">
                <a:latin typeface="+mn-lt"/>
              </a:rPr>
              <a:t>:</a:t>
            </a:r>
            <a:br>
              <a:rPr lang="en-US" sz="3600" dirty="0">
                <a:latin typeface="+mn-lt"/>
              </a:rPr>
            </a:br>
            <a:r>
              <a:rPr lang="en-US" sz="3600" dirty="0">
                <a:latin typeface="+mn-lt"/>
              </a:rPr>
              <a:t>a</a:t>
            </a:r>
            <a:r>
              <a:rPr lang="ro-MD" sz="3600" dirty="0" err="1">
                <a:latin typeface="+mn-lt"/>
              </a:rPr>
              <a:t>bordare</a:t>
            </a:r>
            <a:r>
              <a:rPr lang="ro-MD" sz="3600" dirty="0">
                <a:latin typeface="+mn-lt"/>
              </a:rPr>
              <a:t> centrată pe persoană </a:t>
            </a:r>
            <a:endParaRPr lang="en-US" sz="2400" dirty="0">
              <a:ln>
                <a:noFill/>
              </a:ln>
              <a:solidFill>
                <a:srgbClr val="1CA310"/>
              </a:solidFill>
              <a:latin typeface="+mn-lt"/>
            </a:endParaRPr>
          </a:p>
        </p:txBody>
      </p:sp>
      <p:sp>
        <p:nvSpPr>
          <p:cNvPr id="3" name="Untertitel 2"/>
          <p:cNvSpPr>
            <a:spLocks noGrp="1"/>
          </p:cNvSpPr>
          <p:nvPr>
            <p:ph type="subTitle" idx="1"/>
          </p:nvPr>
        </p:nvSpPr>
        <p:spPr/>
        <p:txBody>
          <a:bodyPr>
            <a:noAutofit/>
          </a:bodyPr>
          <a:lstStyle/>
          <a:p>
            <a:r>
              <a:rPr lang="en-US" b="1" dirty="0">
                <a:solidFill>
                  <a:schemeClr val="tx1"/>
                </a:solidFill>
              </a:rPr>
              <a:t>Dr. K. Viktoria Stein</a:t>
            </a:r>
          </a:p>
          <a:p>
            <a:r>
              <a:rPr lang="en-US" b="1" dirty="0">
                <a:solidFill>
                  <a:schemeClr val="tx1"/>
                </a:solidFill>
              </a:rPr>
              <a:t>VM Partners, </a:t>
            </a:r>
            <a:r>
              <a:rPr lang="ro-MD" b="1" dirty="0">
                <a:solidFill>
                  <a:schemeClr val="tx1"/>
                </a:solidFill>
              </a:rPr>
              <a:t>Integrarea</a:t>
            </a:r>
            <a:r>
              <a:rPr lang="en-US" b="1" dirty="0">
                <a:solidFill>
                  <a:schemeClr val="tx1"/>
                </a:solidFill>
              </a:rPr>
              <a:t> </a:t>
            </a:r>
            <a:r>
              <a:rPr lang="ro-MD" b="1" dirty="0">
                <a:solidFill>
                  <a:schemeClr val="tx1"/>
                </a:solidFill>
              </a:rPr>
              <a:t>sănătății</a:t>
            </a:r>
            <a:r>
              <a:rPr lang="en-US" b="1" dirty="0">
                <a:solidFill>
                  <a:schemeClr val="tx1"/>
                </a:solidFill>
              </a:rPr>
              <a:t> </a:t>
            </a:r>
            <a:r>
              <a:rPr lang="ro-MD" b="1" dirty="0">
                <a:solidFill>
                  <a:schemeClr val="tx1"/>
                </a:solidFill>
              </a:rPr>
              <a:t>și</a:t>
            </a:r>
            <a:r>
              <a:rPr lang="en-US" b="1" dirty="0">
                <a:solidFill>
                  <a:schemeClr val="tx1"/>
                </a:solidFill>
              </a:rPr>
              <a:t> </a:t>
            </a:r>
            <a:r>
              <a:rPr lang="ro-MD" b="1" dirty="0">
                <a:solidFill>
                  <a:schemeClr val="tx1"/>
                </a:solidFill>
              </a:rPr>
              <a:t>asistenței</a:t>
            </a:r>
          </a:p>
          <a:p>
            <a:r>
              <a:rPr lang="ro-MD" b="1" dirty="0">
                <a:solidFill>
                  <a:schemeClr val="tx1"/>
                </a:solidFill>
              </a:rPr>
              <a:t>Proiectul</a:t>
            </a:r>
            <a:r>
              <a:rPr lang="en-US" b="1" dirty="0">
                <a:solidFill>
                  <a:schemeClr val="tx1"/>
                </a:solidFill>
              </a:rPr>
              <a:t> </a:t>
            </a:r>
            <a:r>
              <a:rPr lang="ro-MD" b="1" dirty="0">
                <a:solidFill>
                  <a:schemeClr val="tx1"/>
                </a:solidFill>
              </a:rPr>
              <a:t>Viața</a:t>
            </a:r>
            <a:r>
              <a:rPr lang="en-US" b="1" dirty="0">
                <a:solidFill>
                  <a:schemeClr val="tx1"/>
                </a:solidFill>
              </a:rPr>
              <a:t> </a:t>
            </a:r>
            <a:r>
              <a:rPr lang="ro-MD" b="1" dirty="0">
                <a:solidFill>
                  <a:schemeClr val="tx1"/>
                </a:solidFill>
              </a:rPr>
              <a:t>Sănătoasă</a:t>
            </a:r>
            <a:r>
              <a:rPr lang="en-US" b="1" dirty="0">
                <a:solidFill>
                  <a:schemeClr val="tx1"/>
                </a:solidFill>
              </a:rPr>
              <a:t> Moldova</a:t>
            </a:r>
          </a:p>
          <a:p>
            <a:r>
              <a:rPr lang="en-US" b="1" dirty="0">
                <a:solidFill>
                  <a:schemeClr val="tx1"/>
                </a:solidFill>
              </a:rPr>
              <a:t>Webinar, 25 </a:t>
            </a:r>
            <a:r>
              <a:rPr lang="ro-MD" b="1" dirty="0">
                <a:solidFill>
                  <a:schemeClr val="tx1"/>
                </a:solidFill>
              </a:rPr>
              <a:t>martie </a:t>
            </a:r>
            <a:r>
              <a:rPr lang="en-US" b="1" dirty="0">
                <a:solidFill>
                  <a:schemeClr val="tx1"/>
                </a:solidFill>
              </a:rPr>
              <a:t>2021</a:t>
            </a:r>
          </a:p>
        </p:txBody>
      </p:sp>
    </p:spTree>
    <p:extLst>
      <p:ext uri="{BB962C8B-B14F-4D97-AF65-F5344CB8AC3E}">
        <p14:creationId xmlns:p14="http://schemas.microsoft.com/office/powerpoint/2010/main" val="293234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a:defRPr/>
            </a:pPr>
            <a:r>
              <a:rPr lang="en-GB" altLang="en-US" sz="3000" dirty="0">
                <a:latin typeface="+mn-lt"/>
              </a:rPr>
              <a:t>Integra</a:t>
            </a:r>
            <a:r>
              <a:rPr lang="ro-MD" altLang="en-US" sz="3000" dirty="0">
                <a:latin typeface="+mn-lt"/>
              </a:rPr>
              <a:t>rea serviciilor fără o coordonare nu poate duce la asistență integrată </a:t>
            </a:r>
            <a:endParaRPr lang="en-GB" altLang="en-US" sz="3000" dirty="0">
              <a:latin typeface="+mn-lt"/>
            </a:endParaRPr>
          </a:p>
        </p:txBody>
      </p:sp>
      <p:sp>
        <p:nvSpPr>
          <p:cNvPr id="2" name="TextBox 1">
            <a:extLst>
              <a:ext uri="{FF2B5EF4-FFF2-40B4-BE49-F238E27FC236}">
                <a16:creationId xmlns:a16="http://schemas.microsoft.com/office/drawing/2014/main" id="{EFDA61B3-AEFB-EE42-A8D5-2F4CD5594A3B}"/>
              </a:ext>
            </a:extLst>
          </p:cNvPr>
          <p:cNvSpPr txBox="1"/>
          <p:nvPr/>
        </p:nvSpPr>
        <p:spPr>
          <a:xfrm>
            <a:off x="628650" y="1196752"/>
            <a:ext cx="7886700" cy="923330"/>
          </a:xfrm>
          <a:prstGeom prst="rect">
            <a:avLst/>
          </a:prstGeom>
          <a:noFill/>
        </p:spPr>
        <p:txBody>
          <a:bodyPr wrap="square" rtlCol="0">
            <a:spAutoFit/>
          </a:bodyPr>
          <a:lstStyle/>
          <a:p>
            <a:r>
              <a:rPr lang="ro-MD" dirty="0"/>
              <a:t>O coordonare efectivă poate fi obținută fără necesitatea de a avea integrarea formală (</a:t>
            </a:r>
            <a:r>
              <a:rPr lang="en-US" dirty="0"/>
              <a:t>“</a:t>
            </a:r>
            <a:r>
              <a:rPr lang="ro-MD" dirty="0"/>
              <a:t>reală</a:t>
            </a:r>
            <a:r>
              <a:rPr lang="en-US" dirty="0"/>
              <a:t>”</a:t>
            </a:r>
            <a:r>
              <a:rPr lang="ro-MD" dirty="0"/>
              <a:t>) a organizațiilor</a:t>
            </a:r>
            <a:r>
              <a:rPr lang="en-GB" dirty="0"/>
              <a:t>.</a:t>
            </a:r>
          </a:p>
          <a:p>
            <a:r>
              <a:rPr lang="ro-MD" b="1" dirty="0"/>
              <a:t>Integrarea clinică și cea a serviciilor contează cel mai mult</a:t>
            </a:r>
            <a:r>
              <a:rPr lang="en-GB" dirty="0"/>
              <a:t>.</a:t>
            </a:r>
          </a:p>
        </p:txBody>
      </p:sp>
      <p:pic>
        <p:nvPicPr>
          <p:cNvPr id="10" name="Content Placeholder 8" descr="A screenshot of a computer&#10;&#10;Description automatically generated with medium confidence">
            <a:extLst>
              <a:ext uri="{FF2B5EF4-FFF2-40B4-BE49-F238E27FC236}">
                <a16:creationId xmlns:a16="http://schemas.microsoft.com/office/drawing/2014/main" id="{28E5FFA0-FF6B-AD4C-A56E-30633E61A62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27584" y="2120082"/>
            <a:ext cx="7886700" cy="4045221"/>
          </a:xfrm>
        </p:spPr>
      </p:pic>
    </p:spTree>
    <p:extLst>
      <p:ext uri="{BB962C8B-B14F-4D97-AF65-F5344CB8AC3E}">
        <p14:creationId xmlns:p14="http://schemas.microsoft.com/office/powerpoint/2010/main" val="3609681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852459-E4CF-7941-8E89-6DACD82E2C6A}"/>
              </a:ext>
            </a:extLst>
          </p:cNvPr>
          <p:cNvSpPr>
            <a:spLocks noGrp="1"/>
          </p:cNvSpPr>
          <p:nvPr>
            <p:ph type="title"/>
          </p:nvPr>
        </p:nvSpPr>
        <p:spPr/>
        <p:txBody>
          <a:bodyPr>
            <a:normAutofit/>
          </a:bodyPr>
          <a:lstStyle/>
          <a:p>
            <a:r>
              <a:rPr lang="ro-MD" dirty="0"/>
              <a:t>Instrumente pentru implementarea asistenței centrate pe persoană </a:t>
            </a:r>
            <a:endParaRPr lang="en-US" dirty="0"/>
          </a:p>
        </p:txBody>
      </p:sp>
      <p:sp>
        <p:nvSpPr>
          <p:cNvPr id="5" name="Content Placeholder 4"/>
          <p:cNvSpPr>
            <a:spLocks noGrp="1"/>
          </p:cNvSpPr>
          <p:nvPr>
            <p:ph idx="1"/>
          </p:nvPr>
        </p:nvSpPr>
        <p:spPr>
          <a:xfrm>
            <a:off x="4427984" y="1340768"/>
            <a:ext cx="4392488" cy="4888104"/>
          </a:xfrm>
        </p:spPr>
        <p:txBody>
          <a:bodyPr>
            <a:noAutofit/>
          </a:bodyPr>
          <a:lstStyle/>
          <a:p>
            <a:pPr marL="0" indent="0">
              <a:lnSpc>
                <a:spcPct val="100000"/>
              </a:lnSpc>
              <a:spcBef>
                <a:spcPts val="300"/>
              </a:spcBef>
              <a:buNone/>
            </a:pPr>
            <a:r>
              <a:rPr lang="ro-MD" sz="2400" b="1" dirty="0">
                <a:cs typeface="Arial"/>
              </a:rPr>
              <a:t>Ce poate să funcționeze</a:t>
            </a:r>
            <a:r>
              <a:rPr lang="en-GB" sz="2400" b="1" dirty="0">
                <a:cs typeface="Arial"/>
              </a:rPr>
              <a:t>?</a:t>
            </a:r>
          </a:p>
          <a:p>
            <a:pPr>
              <a:lnSpc>
                <a:spcPct val="100000"/>
              </a:lnSpc>
              <a:spcBef>
                <a:spcPts val="300"/>
              </a:spcBef>
            </a:pPr>
            <a:r>
              <a:rPr lang="ro-MD" sz="2400" dirty="0">
                <a:cs typeface="Arial"/>
              </a:rPr>
              <a:t>Luarea în comun a deciziilor</a:t>
            </a:r>
            <a:r>
              <a:rPr lang="en-GB" sz="2400" dirty="0">
                <a:cs typeface="Arial"/>
              </a:rPr>
              <a:t>;</a:t>
            </a:r>
          </a:p>
          <a:p>
            <a:pPr>
              <a:lnSpc>
                <a:spcPct val="100000"/>
              </a:lnSpc>
              <a:spcBef>
                <a:spcPts val="300"/>
              </a:spcBef>
            </a:pPr>
            <a:r>
              <a:rPr lang="ro-MD" sz="2400" dirty="0">
                <a:cs typeface="Arial"/>
              </a:rPr>
              <a:t>Planuri pentru asistență</a:t>
            </a:r>
            <a:r>
              <a:rPr lang="en-GB" sz="2400" dirty="0">
                <a:cs typeface="Arial"/>
              </a:rPr>
              <a:t>; </a:t>
            </a:r>
          </a:p>
          <a:p>
            <a:pPr>
              <a:lnSpc>
                <a:spcPct val="100000"/>
              </a:lnSpc>
              <a:spcBef>
                <a:spcPts val="300"/>
              </a:spcBef>
            </a:pPr>
            <a:r>
              <a:rPr lang="ro-MD" sz="2400" dirty="0">
                <a:cs typeface="Arial"/>
              </a:rPr>
              <a:t>Fișe deținute de pacienți</a:t>
            </a:r>
            <a:r>
              <a:rPr lang="en-GB" sz="2400" dirty="0">
                <a:cs typeface="Arial"/>
              </a:rPr>
              <a:t>; </a:t>
            </a:r>
          </a:p>
          <a:p>
            <a:pPr>
              <a:lnSpc>
                <a:spcPct val="100000"/>
              </a:lnSpc>
              <a:spcBef>
                <a:spcPts val="300"/>
              </a:spcBef>
            </a:pPr>
            <a:r>
              <a:rPr lang="ro-MD" sz="2400" dirty="0">
                <a:cs typeface="Arial"/>
              </a:rPr>
              <a:t>Cursuri </a:t>
            </a:r>
            <a:r>
              <a:rPr lang="en-GB" sz="2400" dirty="0">
                <a:cs typeface="Arial"/>
              </a:rPr>
              <a:t>on-line; </a:t>
            </a:r>
          </a:p>
          <a:p>
            <a:pPr>
              <a:lnSpc>
                <a:spcPct val="100000"/>
              </a:lnSpc>
              <a:spcBef>
                <a:spcPts val="300"/>
              </a:spcBef>
            </a:pPr>
            <a:r>
              <a:rPr lang="ro-MD" sz="2400" dirty="0">
                <a:cs typeface="Arial"/>
              </a:rPr>
              <a:t>Infomație și acces electronic la fișe</a:t>
            </a:r>
            <a:r>
              <a:rPr lang="en-GB" sz="2400" dirty="0">
                <a:cs typeface="Arial"/>
              </a:rPr>
              <a:t>; </a:t>
            </a:r>
          </a:p>
          <a:p>
            <a:pPr>
              <a:lnSpc>
                <a:spcPct val="100000"/>
              </a:lnSpc>
              <a:spcBef>
                <a:spcPts val="300"/>
              </a:spcBef>
            </a:pPr>
            <a:r>
              <a:rPr lang="ro-MD" sz="2400" dirty="0">
                <a:cs typeface="Arial"/>
              </a:rPr>
              <a:t>Informație scrisă</a:t>
            </a:r>
            <a:r>
              <a:rPr lang="en-GB" sz="2400" dirty="0">
                <a:cs typeface="Arial"/>
              </a:rPr>
              <a:t>; </a:t>
            </a:r>
          </a:p>
          <a:p>
            <a:pPr>
              <a:lnSpc>
                <a:spcPct val="100000"/>
              </a:lnSpc>
              <a:spcBef>
                <a:spcPts val="300"/>
              </a:spcBef>
            </a:pPr>
            <a:r>
              <a:rPr lang="ro-MD" sz="2400" dirty="0">
                <a:cs typeface="Arial"/>
              </a:rPr>
              <a:t>Auto-monitorizare</a:t>
            </a:r>
            <a:r>
              <a:rPr lang="en-GB" sz="2400" dirty="0">
                <a:cs typeface="Arial"/>
              </a:rPr>
              <a:t>; </a:t>
            </a:r>
          </a:p>
          <a:p>
            <a:pPr>
              <a:lnSpc>
                <a:spcPct val="100000"/>
              </a:lnSpc>
              <a:spcBef>
                <a:spcPts val="300"/>
              </a:spcBef>
            </a:pPr>
            <a:r>
              <a:rPr lang="ro-MD" sz="2400" dirty="0">
                <a:cs typeface="Arial"/>
              </a:rPr>
              <a:t>Educația în grup</a:t>
            </a:r>
            <a:r>
              <a:rPr lang="en-GB" sz="2400" dirty="0">
                <a:cs typeface="Arial"/>
              </a:rPr>
              <a:t>; </a:t>
            </a:r>
          </a:p>
          <a:p>
            <a:pPr>
              <a:lnSpc>
                <a:spcPct val="100000"/>
              </a:lnSpc>
              <a:spcBef>
                <a:spcPts val="300"/>
              </a:spcBef>
            </a:pPr>
            <a:r>
              <a:rPr lang="ro-MD" sz="2400" dirty="0">
                <a:cs typeface="Arial"/>
              </a:rPr>
              <a:t>Stabilirea obiectivelor</a:t>
            </a:r>
            <a:r>
              <a:rPr lang="en-GB" sz="2400" dirty="0">
                <a:cs typeface="Arial"/>
              </a:rPr>
              <a:t>,</a:t>
            </a:r>
            <a:r>
              <a:rPr lang="ro-MD" sz="2400" dirty="0">
                <a:cs typeface="Arial"/>
              </a:rPr>
              <a:t> mentorat și intervievarea motivațională. </a:t>
            </a:r>
            <a:endParaRPr lang="en-GB" sz="2400" dirty="0">
              <a:cs typeface="Aria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6682" y="1340768"/>
            <a:ext cx="3534961" cy="4680520"/>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1796499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88640"/>
            <a:ext cx="7704856" cy="646331"/>
          </a:xfrm>
          <a:prstGeom prst="rect">
            <a:avLst/>
          </a:prstGeom>
          <a:noFill/>
        </p:spPr>
        <p:txBody>
          <a:bodyPr wrap="square" rtlCol="0">
            <a:spAutoFit/>
          </a:bodyPr>
          <a:lstStyle/>
          <a:p>
            <a:r>
              <a:rPr lang="en-GB" sz="3600" b="1" dirty="0">
                <a:solidFill>
                  <a:schemeClr val="bg1"/>
                </a:solidFill>
                <a:latin typeface="ITC Avant Garde Std Bk" pitchFamily="34" charset="0"/>
              </a:rPr>
              <a:t>What matters to service users?</a:t>
            </a:r>
          </a:p>
        </p:txBody>
      </p:sp>
      <p:sp>
        <p:nvSpPr>
          <p:cNvPr id="2" name="Title 1">
            <a:extLst>
              <a:ext uri="{FF2B5EF4-FFF2-40B4-BE49-F238E27FC236}">
                <a16:creationId xmlns:a16="http://schemas.microsoft.com/office/drawing/2014/main" id="{310607B1-AFF1-5F40-857F-1F2019D50B80}"/>
              </a:ext>
            </a:extLst>
          </p:cNvPr>
          <p:cNvSpPr>
            <a:spLocks noGrp="1"/>
          </p:cNvSpPr>
          <p:nvPr>
            <p:ph type="title"/>
          </p:nvPr>
        </p:nvSpPr>
        <p:spPr>
          <a:xfrm>
            <a:off x="628650" y="86366"/>
            <a:ext cx="7886700" cy="1325563"/>
          </a:xfrm>
        </p:spPr>
        <p:txBody>
          <a:bodyPr>
            <a:normAutofit/>
          </a:bodyPr>
          <a:lstStyle/>
          <a:p>
            <a:r>
              <a:rPr lang="ro-MD" dirty="0"/>
              <a:t>Trecerea de la probleme clinice la scopuri personale – schimbarea intrebării </a:t>
            </a:r>
            <a:endParaRPr lang="en-US" dirty="0"/>
          </a:p>
        </p:txBody>
      </p:sp>
      <p:sp>
        <p:nvSpPr>
          <p:cNvPr id="9" name="Content Placeholder 8">
            <a:extLst>
              <a:ext uri="{FF2B5EF4-FFF2-40B4-BE49-F238E27FC236}">
                <a16:creationId xmlns:a16="http://schemas.microsoft.com/office/drawing/2014/main" id="{16D43396-7E3B-1B47-B64A-A0027A2BB72B}"/>
              </a:ext>
            </a:extLst>
          </p:cNvPr>
          <p:cNvSpPr>
            <a:spLocks noGrp="1"/>
          </p:cNvSpPr>
          <p:nvPr>
            <p:ph idx="1"/>
          </p:nvPr>
        </p:nvSpPr>
        <p:spPr>
          <a:xfrm>
            <a:off x="450280" y="1754086"/>
            <a:ext cx="5705896" cy="4339210"/>
          </a:xfrm>
        </p:spPr>
        <p:txBody>
          <a:bodyPr>
            <a:noAutofit/>
          </a:bodyPr>
          <a:lstStyle/>
          <a:p>
            <a:pPr marL="0" indent="0">
              <a:buNone/>
            </a:pPr>
            <a:r>
              <a:rPr lang="ro-MD" sz="2000" dirty="0"/>
              <a:t>Lucrul </a:t>
            </a:r>
            <a:r>
              <a:rPr lang="en-GB" sz="2000" dirty="0"/>
              <a:t>cu </a:t>
            </a:r>
            <a:r>
              <a:rPr lang="ro-MD" sz="2000" dirty="0"/>
              <a:t>pacienții</a:t>
            </a:r>
            <a:r>
              <a:rPr lang="en-GB" sz="2000" dirty="0"/>
              <a:t> </a:t>
            </a:r>
            <a:r>
              <a:rPr lang="ro-MD" sz="2000" dirty="0"/>
              <a:t>pentru</a:t>
            </a:r>
            <a:r>
              <a:rPr lang="en-GB" sz="2000" dirty="0"/>
              <a:t> </a:t>
            </a:r>
            <a:r>
              <a:rPr lang="ro-MD" sz="2000" dirty="0"/>
              <a:t>ca ei să-și</a:t>
            </a:r>
            <a:r>
              <a:rPr lang="en-GB" sz="2000" dirty="0"/>
              <a:t> defi</a:t>
            </a:r>
            <a:r>
              <a:rPr lang="ro-MD" sz="2000" dirty="0"/>
              <a:t>nească scopuri pentru</a:t>
            </a:r>
            <a:r>
              <a:rPr lang="en-GB" sz="2000" dirty="0"/>
              <a:t>:</a:t>
            </a:r>
          </a:p>
          <a:p>
            <a:r>
              <a:rPr lang="ro-MD" sz="2000" dirty="0"/>
              <a:t>Asistența interprofesională și bazată pe echipă care încurajează membrii echipei, fie ei din diferite sectoare și domenii, să lucreze împreună spre același scop comun</a:t>
            </a:r>
            <a:r>
              <a:rPr lang="en-GB" sz="2000" dirty="0"/>
              <a:t>:</a:t>
            </a:r>
            <a:r>
              <a:rPr lang="ro-MD" sz="2000" dirty="0"/>
              <a:t> cel al pacientului</a:t>
            </a:r>
          </a:p>
          <a:p>
            <a:r>
              <a:rPr lang="ro-MD" sz="2000" dirty="0">
                <a:effectLst/>
                <a:ea typeface="Calibri" panose="020F0502020204030204" pitchFamily="34" charset="0"/>
                <a:cs typeface="Times New Roman" panose="02020603050405020304" pitchFamily="18" charset="0"/>
              </a:rPr>
              <a:t>Includeț</a:t>
            </a:r>
            <a:r>
              <a:rPr lang="en-US" sz="2000" dirty="0" err="1">
                <a:effectLst/>
                <a:ea typeface="Calibri" panose="020F0502020204030204" pitchFamily="34" charset="0"/>
                <a:cs typeface="Times New Roman" panose="02020603050405020304" pitchFamily="18" charset="0"/>
              </a:rPr>
              <a:t>i</a:t>
            </a:r>
            <a:r>
              <a:rPr lang="ro-MD" sz="2000" dirty="0">
                <a:effectLst/>
                <a:ea typeface="Calibri" panose="020F0502020204030204" pitchFamily="34" charset="0"/>
                <a:cs typeface="Times New Roman" panose="02020603050405020304" pitchFamily="18" charset="0"/>
              </a:rPr>
              <a:t> în discuție ceea ce este cel mai important pentru persoana care solicită asistență pentru a determina serviciile necesare și modalitatea de prestare a asistenței. </a:t>
            </a:r>
            <a:endParaRPr lang="en-US" sz="2000" dirty="0">
              <a:effectLst/>
              <a:ea typeface="Calibri" panose="020F0502020204030204" pitchFamily="34" charset="0"/>
              <a:cs typeface="Times New Roman" panose="02020603050405020304" pitchFamily="18" charset="0"/>
            </a:endParaRPr>
          </a:p>
          <a:p>
            <a:r>
              <a:rPr lang="ro-MD" sz="2000" dirty="0"/>
              <a:t>Treceți de la un model care se concentrează pe </a:t>
            </a:r>
            <a:r>
              <a:rPr lang="ro-MD" sz="2000" i="1" dirty="0"/>
              <a:t>strategiile de rezolvare a problemelor </a:t>
            </a:r>
            <a:r>
              <a:rPr lang="ro-MD" sz="2000" dirty="0"/>
              <a:t>și </a:t>
            </a:r>
            <a:r>
              <a:rPr lang="ro-MD" sz="2000" i="1" dirty="0"/>
              <a:t>obiectivele relevante ale clinicianului </a:t>
            </a:r>
            <a:r>
              <a:rPr lang="ro-MD" sz="2000" dirty="0"/>
              <a:t>către abordarea priorităților pacientului.</a:t>
            </a:r>
          </a:p>
        </p:txBody>
      </p:sp>
      <p:pic>
        <p:nvPicPr>
          <p:cNvPr id="10" name="Picture 9">
            <a:extLst>
              <a:ext uri="{FF2B5EF4-FFF2-40B4-BE49-F238E27FC236}">
                <a16:creationId xmlns:a16="http://schemas.microsoft.com/office/drawing/2014/main" id="{B97487CE-BABE-D546-8C43-B47EDE26CF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9463" y="2113706"/>
            <a:ext cx="1981696" cy="2972544"/>
          </a:xfrm>
          <a:prstGeom prst="rect">
            <a:avLst/>
          </a:prstGeom>
          <a:effectLst>
            <a:outerShdw blurRad="50800" dist="38100" dir="5400000" algn="t" rotWithShape="0">
              <a:prstClr val="black">
                <a:alpha val="40000"/>
              </a:prstClr>
            </a:outerShdw>
          </a:effectLst>
        </p:spPr>
      </p:pic>
      <p:sp>
        <p:nvSpPr>
          <p:cNvPr id="11" name="TextBox 10">
            <a:extLst>
              <a:ext uri="{FF2B5EF4-FFF2-40B4-BE49-F238E27FC236}">
                <a16:creationId xmlns:a16="http://schemas.microsoft.com/office/drawing/2014/main" id="{5C0F245C-70F2-A14D-9AD4-634DA0D20D98}"/>
              </a:ext>
            </a:extLst>
          </p:cNvPr>
          <p:cNvSpPr txBox="1"/>
          <p:nvPr/>
        </p:nvSpPr>
        <p:spPr>
          <a:xfrm>
            <a:off x="5508104" y="5364541"/>
            <a:ext cx="3439294" cy="923330"/>
          </a:xfrm>
          <a:prstGeom prst="rect">
            <a:avLst/>
          </a:prstGeom>
          <a:noFill/>
        </p:spPr>
        <p:txBody>
          <a:bodyPr wrap="square" rtlCol="0">
            <a:spAutoFit/>
          </a:bodyPr>
          <a:lstStyle/>
          <a:p>
            <a:pPr algn="ctr"/>
            <a:r>
              <a:rPr lang="en-US" b="1" i="1" dirty="0"/>
              <a:t>“</a:t>
            </a:r>
            <a:r>
              <a:rPr lang="ro-MD" b="1" i="1" dirty="0"/>
              <a:t>Scopul meu</a:t>
            </a:r>
            <a:r>
              <a:rPr lang="en-US" b="1" i="1" dirty="0"/>
              <a:t>: </a:t>
            </a:r>
            <a:r>
              <a:rPr lang="ro-MD" b="1" i="1" dirty="0"/>
              <a:t>Vreau să pot să merg la cumpărături cu nepoata mea</a:t>
            </a:r>
            <a:r>
              <a:rPr lang="en-US" b="1" i="1" dirty="0"/>
              <a:t>”</a:t>
            </a:r>
          </a:p>
        </p:txBody>
      </p:sp>
      <p:sp>
        <p:nvSpPr>
          <p:cNvPr id="4" name="TextBox 3">
            <a:extLst>
              <a:ext uri="{FF2B5EF4-FFF2-40B4-BE49-F238E27FC236}">
                <a16:creationId xmlns:a16="http://schemas.microsoft.com/office/drawing/2014/main" id="{FC681E3B-F0D1-F242-B4D7-4D6C488AADEF}"/>
              </a:ext>
            </a:extLst>
          </p:cNvPr>
          <p:cNvSpPr txBox="1"/>
          <p:nvPr/>
        </p:nvSpPr>
        <p:spPr>
          <a:xfrm>
            <a:off x="628650" y="1208705"/>
            <a:ext cx="7886700" cy="461665"/>
          </a:xfrm>
          <a:prstGeom prst="rect">
            <a:avLst/>
          </a:prstGeom>
          <a:noFill/>
        </p:spPr>
        <p:txBody>
          <a:bodyPr wrap="square" rtlCol="0">
            <a:spAutoFit/>
          </a:bodyPr>
          <a:lstStyle/>
          <a:p>
            <a:pPr algn="ctr"/>
            <a:r>
              <a:rPr lang="ro-MD" sz="2400" b="1" dirty="0"/>
              <a:t>din</a:t>
            </a:r>
            <a:r>
              <a:rPr lang="en-US" sz="2400" b="1" dirty="0"/>
              <a:t> “</a:t>
            </a:r>
            <a:r>
              <a:rPr lang="ro-MD" sz="2400" b="1" dirty="0"/>
              <a:t>Care este problema</a:t>
            </a:r>
            <a:r>
              <a:rPr lang="en-US" sz="2400" b="1" dirty="0"/>
              <a:t>?” </a:t>
            </a:r>
            <a:r>
              <a:rPr lang="ro-MD" sz="2400" b="1" dirty="0"/>
              <a:t>în </a:t>
            </a:r>
            <a:r>
              <a:rPr lang="en-US" sz="2400" b="1" dirty="0"/>
              <a:t>“</a:t>
            </a:r>
            <a:r>
              <a:rPr lang="ro-MD" sz="2400" b="1" dirty="0"/>
              <a:t>Ce contează pentru mine?</a:t>
            </a:r>
            <a:r>
              <a:rPr lang="en-US" sz="2400" b="1" dirty="0"/>
              <a:t>”</a:t>
            </a:r>
          </a:p>
        </p:txBody>
      </p:sp>
    </p:spTree>
    <p:extLst>
      <p:ext uri="{BB962C8B-B14F-4D97-AF65-F5344CB8AC3E}">
        <p14:creationId xmlns:p14="http://schemas.microsoft.com/office/powerpoint/2010/main" val="3789102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F72C5-F766-6544-9B1C-D41C797543F7}"/>
              </a:ext>
            </a:extLst>
          </p:cNvPr>
          <p:cNvSpPr>
            <a:spLocks noGrp="1"/>
          </p:cNvSpPr>
          <p:nvPr>
            <p:ph type="title"/>
          </p:nvPr>
        </p:nvSpPr>
        <p:spPr>
          <a:xfrm>
            <a:off x="395536" y="188640"/>
            <a:ext cx="7886700" cy="1325563"/>
          </a:xfrm>
        </p:spPr>
        <p:txBody>
          <a:bodyPr/>
          <a:lstStyle/>
          <a:p>
            <a:r>
              <a:rPr lang="en-US" dirty="0"/>
              <a:t>Management</a:t>
            </a:r>
            <a:r>
              <a:rPr lang="ro-MD" dirty="0"/>
              <a:t>ul de </a:t>
            </a:r>
            <a:br>
              <a:rPr lang="ro-MD" dirty="0"/>
            </a:br>
            <a:r>
              <a:rPr lang="ro-MD" dirty="0"/>
              <a:t>Caz</a:t>
            </a:r>
            <a:endParaRPr lang="en-US" dirty="0"/>
          </a:p>
        </p:txBody>
      </p:sp>
      <p:pic>
        <p:nvPicPr>
          <p:cNvPr id="5" name="Content Placeholder 4" descr="Diagram&#10;&#10;Description automatically generated">
            <a:extLst>
              <a:ext uri="{FF2B5EF4-FFF2-40B4-BE49-F238E27FC236}">
                <a16:creationId xmlns:a16="http://schemas.microsoft.com/office/drawing/2014/main" id="{831ADD7D-088C-CB48-B02F-603302C7D0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62822" y="44624"/>
            <a:ext cx="5345681" cy="6250333"/>
          </a:xfrm>
        </p:spPr>
      </p:pic>
      <p:sp>
        <p:nvSpPr>
          <p:cNvPr id="6" name="TextBox 5">
            <a:extLst>
              <a:ext uri="{FF2B5EF4-FFF2-40B4-BE49-F238E27FC236}">
                <a16:creationId xmlns:a16="http://schemas.microsoft.com/office/drawing/2014/main" id="{E7F8D537-6898-C540-A5B1-7FF5B4A42467}"/>
              </a:ext>
            </a:extLst>
          </p:cNvPr>
          <p:cNvSpPr txBox="1"/>
          <p:nvPr/>
        </p:nvSpPr>
        <p:spPr>
          <a:xfrm>
            <a:off x="35497" y="1659572"/>
            <a:ext cx="3727325" cy="3816429"/>
          </a:xfrm>
          <a:prstGeom prst="rect">
            <a:avLst/>
          </a:prstGeom>
          <a:noFill/>
        </p:spPr>
        <p:txBody>
          <a:bodyPr wrap="square" rtlCol="0">
            <a:spAutoFit/>
          </a:bodyPr>
          <a:lstStyle/>
          <a:p>
            <a:pPr marL="285750" indent="-285750">
              <a:buFont typeface="Arial" panose="020B0604020202020204" pitchFamily="34" charset="0"/>
              <a:buChar char="•"/>
            </a:pPr>
            <a:r>
              <a:rPr lang="en-US" sz="2200" dirty="0"/>
              <a:t>“</a:t>
            </a:r>
            <a:r>
              <a:rPr lang="ro-MD" sz="2200" dirty="0"/>
              <a:t>Ce contează pentru mine</a:t>
            </a:r>
            <a:r>
              <a:rPr lang="en-US" sz="2200" dirty="0"/>
              <a:t>?”</a:t>
            </a:r>
          </a:p>
          <a:p>
            <a:pPr marL="285750" indent="-285750">
              <a:buFont typeface="Arial" panose="020B0604020202020204" pitchFamily="34" charset="0"/>
              <a:buChar char="•"/>
            </a:pPr>
            <a:r>
              <a:rPr lang="ro-MD" sz="2200" dirty="0"/>
              <a:t>Clarifică rolurile și responsabilitățile specialiștilor din diferite domenii. </a:t>
            </a:r>
            <a:endParaRPr lang="en-US" sz="2200" dirty="0"/>
          </a:p>
          <a:p>
            <a:pPr marL="285750" indent="-285750">
              <a:buFont typeface="Arial" panose="020B0604020202020204" pitchFamily="34" charset="0"/>
              <a:buChar char="•"/>
            </a:pPr>
            <a:r>
              <a:rPr lang="en-US" sz="2200" dirty="0"/>
              <a:t>S</a:t>
            </a:r>
            <a:r>
              <a:rPr lang="ro-MD" sz="2200" dirty="0"/>
              <a:t>usține planificarea și coordonarea asistenței.</a:t>
            </a:r>
            <a:endParaRPr lang="en-US" sz="2200" dirty="0"/>
          </a:p>
          <a:p>
            <a:pPr marL="285750" indent="-285750">
              <a:buFont typeface="Arial" panose="020B0604020202020204" pitchFamily="34" charset="0"/>
              <a:buChar char="•"/>
            </a:pPr>
            <a:r>
              <a:rPr lang="ro-MD" sz="2200" dirty="0"/>
              <a:t>Asigură </a:t>
            </a:r>
            <a:r>
              <a:rPr lang="en-US" sz="2200" dirty="0"/>
              <a:t>“</a:t>
            </a:r>
            <a:r>
              <a:rPr lang="ro-MD" sz="2200" dirty="0"/>
              <a:t>asistența potrivită</a:t>
            </a:r>
            <a:r>
              <a:rPr lang="en-US" sz="2200" dirty="0"/>
              <a:t>,</a:t>
            </a:r>
            <a:r>
              <a:rPr lang="ro-MD" sz="2200" dirty="0"/>
              <a:t> la timpul potrivit</a:t>
            </a:r>
            <a:r>
              <a:rPr lang="en-US" sz="2200" dirty="0"/>
              <a:t>,</a:t>
            </a:r>
            <a:r>
              <a:rPr lang="ro-MD" sz="2200" dirty="0"/>
              <a:t> în locul potrivit</a:t>
            </a:r>
            <a:r>
              <a:rPr lang="en-US" sz="2200" dirty="0"/>
              <a:t>, </a:t>
            </a:r>
            <a:r>
              <a:rPr lang="ro-MD" sz="2200" dirty="0"/>
              <a:t>de către oamenii potriviți</a:t>
            </a:r>
            <a:r>
              <a:rPr lang="en-US" sz="2200" dirty="0"/>
              <a:t>”</a:t>
            </a:r>
            <a:r>
              <a:rPr lang="ro-MD" sz="2200" dirty="0"/>
              <a:t>.</a:t>
            </a:r>
            <a:endParaRPr lang="en-US" sz="2200" dirty="0"/>
          </a:p>
        </p:txBody>
      </p:sp>
    </p:spTree>
    <p:extLst>
      <p:ext uri="{BB962C8B-B14F-4D97-AF65-F5344CB8AC3E}">
        <p14:creationId xmlns:p14="http://schemas.microsoft.com/office/powerpoint/2010/main" val="2789082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569CD0-AFDF-884A-8228-363D29D93930}"/>
              </a:ext>
            </a:extLst>
          </p:cNvPr>
          <p:cNvSpPr>
            <a:spLocks noGrp="1"/>
          </p:cNvSpPr>
          <p:nvPr>
            <p:ph type="title"/>
          </p:nvPr>
        </p:nvSpPr>
        <p:spPr>
          <a:xfrm>
            <a:off x="541989" y="135408"/>
            <a:ext cx="7886700" cy="1325563"/>
          </a:xfrm>
        </p:spPr>
        <p:txBody>
          <a:bodyPr>
            <a:normAutofit/>
          </a:bodyPr>
          <a:lstStyle/>
          <a:p>
            <a:r>
              <a:rPr lang="ro-MD" dirty="0"/>
              <a:t>Instrumente pentru a implementa asistența centrată pe persoană</a:t>
            </a:r>
            <a:endParaRPr lang="en-US" dirty="0"/>
          </a:p>
        </p:txBody>
      </p:sp>
      <p:sp>
        <p:nvSpPr>
          <p:cNvPr id="5" name="Content Placeholder 4"/>
          <p:cNvSpPr>
            <a:spLocks noGrp="1"/>
          </p:cNvSpPr>
          <p:nvPr>
            <p:ph idx="1"/>
          </p:nvPr>
        </p:nvSpPr>
        <p:spPr>
          <a:xfrm>
            <a:off x="3131840" y="1223994"/>
            <a:ext cx="6012160" cy="4835816"/>
          </a:xfrm>
        </p:spPr>
        <p:txBody>
          <a:bodyPr>
            <a:noAutofit/>
          </a:bodyPr>
          <a:lstStyle/>
          <a:p>
            <a:pPr marL="0" indent="0">
              <a:lnSpc>
                <a:spcPct val="100000"/>
              </a:lnSpc>
              <a:spcBef>
                <a:spcPts val="300"/>
              </a:spcBef>
              <a:buFont typeface="Arial" panose="020B0604020202020204" pitchFamily="34" charset="0"/>
              <a:buNone/>
            </a:pPr>
            <a:r>
              <a:rPr lang="ro-MD" sz="2400" b="1" dirty="0">
                <a:cs typeface="Arial"/>
              </a:rPr>
              <a:t>Politici ce promovează implicarea comunității</a:t>
            </a:r>
            <a:r>
              <a:rPr lang="en-GB" sz="2400" b="1" dirty="0">
                <a:cs typeface="Arial"/>
              </a:rPr>
              <a:t>:</a:t>
            </a:r>
          </a:p>
          <a:p>
            <a:pPr marL="342900" lvl="0" indent="-342900">
              <a:lnSpc>
                <a:spcPct val="100000"/>
              </a:lnSpc>
              <a:spcAft>
                <a:spcPts val="800"/>
              </a:spcAft>
              <a:buFont typeface="Arial" panose="020B0604020202020204" pitchFamily="34" charset="0"/>
              <a:buChar char="•"/>
              <a:tabLst>
                <a:tab pos="457200" algn="l"/>
              </a:tabLst>
            </a:pPr>
            <a:r>
              <a:rPr lang="ro-MD" sz="2200" dirty="0">
                <a:effectLst/>
                <a:ea typeface="Calibri" panose="020F0502020204030204" pitchFamily="34" charset="0"/>
                <a:cs typeface="Times New Roman" panose="02020603050405020304" pitchFamily="18" charset="0"/>
              </a:rPr>
              <a:t>Cadrul de evaluare a performanței sistemelor de implicare;</a:t>
            </a:r>
            <a:endParaRPr lang="en-US" sz="2200" dirty="0">
              <a:effectLst/>
              <a:ea typeface="Calibri" panose="020F0502020204030204" pitchFamily="34" charset="0"/>
              <a:cs typeface="Times New Roman" panose="02020603050405020304" pitchFamily="18" charset="0"/>
            </a:endParaRPr>
          </a:p>
          <a:p>
            <a:pPr marL="342900" lvl="0" indent="-342900">
              <a:lnSpc>
                <a:spcPct val="100000"/>
              </a:lnSpc>
              <a:spcAft>
                <a:spcPts val="800"/>
              </a:spcAft>
              <a:buFont typeface="Arial" panose="020B0604020202020204" pitchFamily="34" charset="0"/>
              <a:buChar char="•"/>
              <a:tabLst>
                <a:tab pos="457200" algn="l"/>
              </a:tabLst>
            </a:pPr>
            <a:r>
              <a:rPr lang="ro-MD" sz="2200" dirty="0">
                <a:effectLst/>
                <a:ea typeface="Calibri" panose="020F0502020204030204" pitchFamily="34" charset="0"/>
                <a:cs typeface="Times New Roman" panose="02020603050405020304" pitchFamily="18" charset="0"/>
              </a:rPr>
              <a:t>Dezvoltarea forței de muncă prin acumularea abilităților potrivite;</a:t>
            </a:r>
            <a:endParaRPr lang="en-US" sz="2200" dirty="0">
              <a:effectLst/>
              <a:ea typeface="Calibri" panose="020F0502020204030204" pitchFamily="34" charset="0"/>
              <a:cs typeface="Times New Roman" panose="02020603050405020304" pitchFamily="18" charset="0"/>
            </a:endParaRPr>
          </a:p>
          <a:p>
            <a:pPr marL="342900" lvl="0" indent="-342900">
              <a:lnSpc>
                <a:spcPct val="100000"/>
              </a:lnSpc>
              <a:spcAft>
                <a:spcPts val="800"/>
              </a:spcAft>
              <a:buFont typeface="Arial" panose="020B0604020202020204" pitchFamily="34" charset="0"/>
              <a:buChar char="•"/>
              <a:tabLst>
                <a:tab pos="457200" algn="l"/>
              </a:tabLst>
            </a:pPr>
            <a:r>
              <a:rPr lang="ro-MD" sz="2200" dirty="0">
                <a:effectLst/>
                <a:ea typeface="Calibri" panose="020F0502020204030204" pitchFamily="34" charset="0"/>
                <a:cs typeface="Times New Roman" panose="02020603050405020304" pitchFamily="18" charset="0"/>
              </a:rPr>
              <a:t>Dezvoltarea activităților de creare a sănătății (exerciții fizice/sport/ controlul greutății);</a:t>
            </a:r>
            <a:endParaRPr lang="en-US" sz="2200" dirty="0">
              <a:effectLst/>
              <a:ea typeface="Calibri" panose="020F0502020204030204" pitchFamily="34" charset="0"/>
              <a:cs typeface="Times New Roman" panose="02020603050405020304" pitchFamily="18" charset="0"/>
            </a:endParaRPr>
          </a:p>
          <a:p>
            <a:pPr marL="342900" lvl="0" indent="-342900">
              <a:lnSpc>
                <a:spcPct val="100000"/>
              </a:lnSpc>
              <a:spcAft>
                <a:spcPts val="800"/>
              </a:spcAft>
              <a:buFont typeface="Arial" panose="020B0604020202020204" pitchFamily="34" charset="0"/>
              <a:buChar char="•"/>
              <a:tabLst>
                <a:tab pos="457200" algn="l"/>
              </a:tabLst>
            </a:pPr>
            <a:r>
              <a:rPr lang="ro-MD" sz="2200" dirty="0">
                <a:effectLst/>
                <a:ea typeface="Calibri" panose="020F0502020204030204" pitchFamily="34" charset="0"/>
                <a:cs typeface="Times New Roman" panose="02020603050405020304" pitchFamily="18" charset="0"/>
              </a:rPr>
              <a:t>Dezvoltarea activităților de menținere a sănătății (cluburi sociale/grupuri de tai </a:t>
            </a:r>
            <a:r>
              <a:rPr lang="ro-MD" sz="2200" dirty="0" err="1">
                <a:effectLst/>
                <a:ea typeface="Calibri" panose="020F0502020204030204" pitchFamily="34" charset="0"/>
                <a:cs typeface="Times New Roman" panose="02020603050405020304" pitchFamily="18" charset="0"/>
              </a:rPr>
              <a:t>chi</a:t>
            </a:r>
            <a:r>
              <a:rPr lang="ro-MD" sz="2200" dirty="0">
                <a:effectLst/>
                <a:ea typeface="Calibri" panose="020F0502020204030204" pitchFamily="34" charset="0"/>
                <a:cs typeface="Times New Roman" panose="02020603050405020304" pitchFamily="18" charset="0"/>
              </a:rPr>
              <a:t>);</a:t>
            </a:r>
            <a:endParaRPr lang="en-US" sz="2200" dirty="0">
              <a:effectLst/>
              <a:ea typeface="Calibri" panose="020F0502020204030204" pitchFamily="34" charset="0"/>
              <a:cs typeface="Times New Roman" panose="02020603050405020304" pitchFamily="18" charset="0"/>
            </a:endParaRPr>
          </a:p>
          <a:p>
            <a:pPr marL="342900" lvl="0" indent="-342900">
              <a:lnSpc>
                <a:spcPct val="100000"/>
              </a:lnSpc>
              <a:spcAft>
                <a:spcPts val="800"/>
              </a:spcAft>
              <a:buFont typeface="Arial" panose="020B0604020202020204" pitchFamily="34" charset="0"/>
              <a:buChar char="•"/>
              <a:tabLst>
                <a:tab pos="457200" algn="l"/>
              </a:tabLst>
            </a:pPr>
            <a:r>
              <a:rPr lang="ro-MD" sz="2200" dirty="0">
                <a:effectLst/>
                <a:ea typeface="Calibri" panose="020F0502020204030204" pitchFamily="34" charset="0"/>
                <a:cs typeface="Times New Roman" panose="02020603050405020304" pitchFamily="18" charset="0"/>
              </a:rPr>
              <a:t>Dezvoltarea activităților de responsabilizare pentru propria sănătate (discuții comunitare despre problemele de sănătate).</a:t>
            </a:r>
            <a:endParaRPr lang="en-US" sz="2200" dirty="0">
              <a:effectLst/>
              <a:ea typeface="Calibri" panose="020F0502020204030204" pitchFamily="34" charset="0"/>
              <a:cs typeface="Times New Roman" panose="02020603050405020304" pitchFamily="18" charset="0"/>
            </a:endParaRP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3477" y="1374254"/>
            <a:ext cx="2588363" cy="4719042"/>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1569971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8139C-3203-BF45-B376-5908D52CB439}"/>
              </a:ext>
            </a:extLst>
          </p:cNvPr>
          <p:cNvSpPr>
            <a:spLocks noGrp="1"/>
          </p:cNvSpPr>
          <p:nvPr>
            <p:ph type="title"/>
          </p:nvPr>
        </p:nvSpPr>
        <p:spPr>
          <a:xfrm>
            <a:off x="611560" y="116633"/>
            <a:ext cx="8407846" cy="1143636"/>
          </a:xfrm>
        </p:spPr>
        <p:txBody>
          <a:bodyPr>
            <a:normAutofit/>
          </a:bodyPr>
          <a:lstStyle/>
          <a:p>
            <a:r>
              <a:rPr lang="ro-MD" dirty="0"/>
              <a:t>Folosiți comunitatea voastră pentru a fi în fruntea unei schimbări de sistem </a:t>
            </a:r>
            <a:endParaRPr lang="en-US" dirty="0"/>
          </a:p>
        </p:txBody>
      </p:sp>
      <p:pic>
        <p:nvPicPr>
          <p:cNvPr id="4" name="Picture 2" descr="Infographic - what are community health assets?">
            <a:extLst>
              <a:ext uri="{FF2B5EF4-FFF2-40B4-BE49-F238E27FC236}">
                <a16:creationId xmlns:a16="http://schemas.microsoft.com/office/drawing/2014/main" id="{CE78E9EE-C671-374F-9F94-9C253FE815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44192"/>
            <a:ext cx="8208912" cy="513934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2A0FDAA-72DB-4647-B11A-95FBBDE351FB}"/>
              </a:ext>
            </a:extLst>
          </p:cNvPr>
          <p:cNvSpPr txBox="1"/>
          <p:nvPr/>
        </p:nvSpPr>
        <p:spPr>
          <a:xfrm>
            <a:off x="683568" y="1772816"/>
            <a:ext cx="8208912" cy="600164"/>
          </a:xfrm>
          <a:prstGeom prst="rect">
            <a:avLst/>
          </a:prstGeom>
          <a:solidFill>
            <a:srgbClr val="013063"/>
          </a:solidFill>
        </p:spPr>
        <p:txBody>
          <a:bodyPr wrap="square" rtlCol="0">
            <a:spAutoFit/>
          </a:bodyPr>
          <a:lstStyle/>
          <a:p>
            <a:r>
              <a:rPr lang="ro-MD" b="1" dirty="0">
                <a:solidFill>
                  <a:srgbClr val="FFC000"/>
                </a:solidFill>
              </a:rPr>
              <a:t>Care sunt activele de sănătate ale comunității? </a:t>
            </a:r>
          </a:p>
          <a:p>
            <a:r>
              <a:rPr lang="ro-MD" sz="1500" dirty="0">
                <a:solidFill>
                  <a:schemeClr val="bg1"/>
                </a:solidFill>
              </a:rPr>
              <a:t>Toate comunitățile  dețin resurse ce pot contribui la îmbunătățirea sănătății și bunăstării</a:t>
            </a:r>
            <a:endParaRPr lang="ro-MD" sz="1500" dirty="0"/>
          </a:p>
        </p:txBody>
      </p:sp>
      <p:sp>
        <p:nvSpPr>
          <p:cNvPr id="5" name="TextBox 4">
            <a:extLst>
              <a:ext uri="{FF2B5EF4-FFF2-40B4-BE49-F238E27FC236}">
                <a16:creationId xmlns:a16="http://schemas.microsoft.com/office/drawing/2014/main" id="{C67D27E8-07E4-464E-B976-4E446DFC002E}"/>
              </a:ext>
            </a:extLst>
          </p:cNvPr>
          <p:cNvSpPr txBox="1"/>
          <p:nvPr/>
        </p:nvSpPr>
        <p:spPr>
          <a:xfrm>
            <a:off x="918052" y="2393069"/>
            <a:ext cx="1296145" cy="1292662"/>
          </a:xfrm>
          <a:prstGeom prst="rect">
            <a:avLst/>
          </a:prstGeom>
          <a:solidFill>
            <a:srgbClr val="013063"/>
          </a:solidFill>
        </p:spPr>
        <p:txBody>
          <a:bodyPr wrap="square" rtlCol="0">
            <a:spAutoFit/>
          </a:bodyPr>
          <a:lstStyle/>
          <a:p>
            <a:r>
              <a:rPr lang="ro-MD" sz="1300" b="1" dirty="0">
                <a:solidFill>
                  <a:srgbClr val="FF6600"/>
                </a:solidFill>
              </a:rPr>
              <a:t>Abilitățile, cunoștințele și dedicația membrilor individuali ai comunității</a:t>
            </a:r>
            <a:endParaRPr lang="en-US" sz="1300" b="1" dirty="0">
              <a:solidFill>
                <a:srgbClr val="FF6600"/>
              </a:solidFill>
            </a:endParaRPr>
          </a:p>
        </p:txBody>
      </p:sp>
      <p:sp>
        <p:nvSpPr>
          <p:cNvPr id="6" name="TextBox 5">
            <a:extLst>
              <a:ext uri="{FF2B5EF4-FFF2-40B4-BE49-F238E27FC236}">
                <a16:creationId xmlns:a16="http://schemas.microsoft.com/office/drawing/2014/main" id="{7D0A1C38-A584-4997-8A60-BE028C5FFE0B}"/>
              </a:ext>
            </a:extLst>
          </p:cNvPr>
          <p:cNvSpPr txBox="1"/>
          <p:nvPr/>
        </p:nvSpPr>
        <p:spPr>
          <a:xfrm>
            <a:off x="7308304" y="2372980"/>
            <a:ext cx="1296145" cy="1169551"/>
          </a:xfrm>
          <a:prstGeom prst="rect">
            <a:avLst/>
          </a:prstGeom>
          <a:solidFill>
            <a:srgbClr val="013063"/>
          </a:solidFill>
        </p:spPr>
        <p:txBody>
          <a:bodyPr wrap="square" rtlCol="0">
            <a:spAutoFit/>
          </a:bodyPr>
          <a:lstStyle/>
          <a:p>
            <a:r>
              <a:rPr lang="ro-MD" sz="1400" dirty="0">
                <a:solidFill>
                  <a:srgbClr val="FFC000"/>
                </a:solidFill>
              </a:rPr>
              <a:t>Resursele și facilitățile din sectorul public, privat și al treilea sector</a:t>
            </a:r>
            <a:endParaRPr lang="en-US" sz="1400" dirty="0">
              <a:solidFill>
                <a:srgbClr val="FFC000"/>
              </a:solidFill>
            </a:endParaRPr>
          </a:p>
        </p:txBody>
      </p:sp>
      <p:sp>
        <p:nvSpPr>
          <p:cNvPr id="7" name="TextBox 6">
            <a:extLst>
              <a:ext uri="{FF2B5EF4-FFF2-40B4-BE49-F238E27FC236}">
                <a16:creationId xmlns:a16="http://schemas.microsoft.com/office/drawing/2014/main" id="{6B8D1726-1225-4D7F-85D7-255895D87D0C}"/>
              </a:ext>
            </a:extLst>
          </p:cNvPr>
          <p:cNvSpPr txBox="1"/>
          <p:nvPr/>
        </p:nvSpPr>
        <p:spPr>
          <a:xfrm>
            <a:off x="6715070" y="5085584"/>
            <a:ext cx="1961386" cy="738664"/>
          </a:xfrm>
          <a:prstGeom prst="rect">
            <a:avLst/>
          </a:prstGeom>
          <a:solidFill>
            <a:srgbClr val="013063"/>
          </a:solidFill>
        </p:spPr>
        <p:txBody>
          <a:bodyPr wrap="square" rtlCol="0">
            <a:spAutoFit/>
          </a:bodyPr>
          <a:lstStyle/>
          <a:p>
            <a:r>
              <a:rPr lang="ro-MD" sz="1400" b="1" dirty="0">
                <a:solidFill>
                  <a:srgbClr val="92D050"/>
                </a:solidFill>
              </a:rPr>
              <a:t>Resurse fizice, economice și de mediu ce susțin bunăstarea</a:t>
            </a:r>
            <a:endParaRPr lang="en-US" sz="1400" b="1" dirty="0">
              <a:solidFill>
                <a:srgbClr val="92D050"/>
              </a:solidFill>
            </a:endParaRPr>
          </a:p>
        </p:txBody>
      </p:sp>
      <p:sp>
        <p:nvSpPr>
          <p:cNvPr id="8" name="TextBox 7">
            <a:extLst>
              <a:ext uri="{FF2B5EF4-FFF2-40B4-BE49-F238E27FC236}">
                <a16:creationId xmlns:a16="http://schemas.microsoft.com/office/drawing/2014/main" id="{2DFB42EA-DA8F-40B3-B328-40B9FA059552}"/>
              </a:ext>
            </a:extLst>
          </p:cNvPr>
          <p:cNvSpPr txBox="1"/>
          <p:nvPr/>
        </p:nvSpPr>
        <p:spPr>
          <a:xfrm>
            <a:off x="918052" y="5102704"/>
            <a:ext cx="2285796" cy="738664"/>
          </a:xfrm>
          <a:prstGeom prst="rect">
            <a:avLst/>
          </a:prstGeom>
          <a:solidFill>
            <a:srgbClr val="013063"/>
          </a:solidFill>
        </p:spPr>
        <p:txBody>
          <a:bodyPr wrap="square" rtlCol="0">
            <a:spAutoFit/>
          </a:bodyPr>
          <a:lstStyle/>
          <a:p>
            <a:r>
              <a:rPr lang="ro-MD" sz="1400" b="1" dirty="0">
                <a:solidFill>
                  <a:srgbClr val="00B0F0"/>
                </a:solidFill>
              </a:rPr>
              <a:t>Prietenii, vecini buni, grupuri locale și asociații comunitare și de voluntari </a:t>
            </a:r>
            <a:endParaRPr lang="en-US" sz="1400" b="1" dirty="0">
              <a:solidFill>
                <a:srgbClr val="00B0F0"/>
              </a:solidFill>
            </a:endParaRPr>
          </a:p>
        </p:txBody>
      </p:sp>
      <p:sp>
        <p:nvSpPr>
          <p:cNvPr id="9" name="TextBox 8">
            <a:extLst>
              <a:ext uri="{FF2B5EF4-FFF2-40B4-BE49-F238E27FC236}">
                <a16:creationId xmlns:a16="http://schemas.microsoft.com/office/drawing/2014/main" id="{C6894E85-FB8A-492C-A1E4-CD58D777F188}"/>
              </a:ext>
            </a:extLst>
          </p:cNvPr>
          <p:cNvSpPr txBox="1"/>
          <p:nvPr/>
        </p:nvSpPr>
        <p:spPr>
          <a:xfrm>
            <a:off x="4067944" y="3969708"/>
            <a:ext cx="1368151" cy="492443"/>
          </a:xfrm>
          <a:prstGeom prst="rect">
            <a:avLst/>
          </a:prstGeom>
          <a:solidFill>
            <a:srgbClr val="013063"/>
          </a:solidFill>
        </p:spPr>
        <p:txBody>
          <a:bodyPr wrap="square" rtlCol="0">
            <a:spAutoFit/>
          </a:bodyPr>
          <a:lstStyle/>
          <a:p>
            <a:pPr algn="ctr"/>
            <a:r>
              <a:rPr lang="ro-MD" sz="1300" b="1" dirty="0">
                <a:solidFill>
                  <a:schemeClr val="bg1"/>
                </a:solidFill>
              </a:rPr>
              <a:t>Resursele </a:t>
            </a:r>
          </a:p>
          <a:p>
            <a:pPr algn="ctr"/>
            <a:r>
              <a:rPr lang="ro-MD" sz="1300" b="1" dirty="0">
                <a:solidFill>
                  <a:schemeClr val="bg1"/>
                </a:solidFill>
              </a:rPr>
              <a:t>Includ</a:t>
            </a:r>
            <a:endParaRPr lang="en-US" sz="1300" b="1" dirty="0">
              <a:solidFill>
                <a:schemeClr val="bg1"/>
              </a:solidFill>
            </a:endParaRPr>
          </a:p>
        </p:txBody>
      </p:sp>
    </p:spTree>
    <p:extLst>
      <p:ext uri="{BB962C8B-B14F-4D97-AF65-F5344CB8AC3E}">
        <p14:creationId xmlns:p14="http://schemas.microsoft.com/office/powerpoint/2010/main" val="3929301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88641"/>
            <a:ext cx="8191822" cy="864095"/>
          </a:xfrm>
        </p:spPr>
        <p:txBody>
          <a:bodyPr>
            <a:normAutofit fontScale="90000"/>
          </a:bodyPr>
          <a:lstStyle/>
          <a:p>
            <a:r>
              <a:rPr lang="ro-MD" dirty="0"/>
              <a:t>Activități selectate de implicare pentru a realiza sisteme centrate pe persoane</a:t>
            </a:r>
            <a:endParaRPr lang="de-DE" dirty="0"/>
          </a:p>
        </p:txBody>
      </p:sp>
      <p:sp>
        <p:nvSpPr>
          <p:cNvPr id="5" name="Textfeld 4"/>
          <p:cNvSpPr txBox="1"/>
          <p:nvPr/>
        </p:nvSpPr>
        <p:spPr>
          <a:xfrm>
            <a:off x="5436096" y="6021288"/>
            <a:ext cx="3672408" cy="276999"/>
          </a:xfrm>
          <a:prstGeom prst="rect">
            <a:avLst/>
          </a:prstGeom>
          <a:noFill/>
        </p:spPr>
        <p:txBody>
          <a:bodyPr wrap="square" rtlCol="0">
            <a:spAutoFit/>
          </a:bodyPr>
          <a:lstStyle/>
          <a:p>
            <a:pPr algn="r"/>
            <a:r>
              <a:rPr lang="en-GB" sz="1200" dirty="0"/>
              <a:t>Stein 2021, adapt</a:t>
            </a:r>
            <a:r>
              <a:rPr lang="ro-MD" sz="1200" dirty="0"/>
              <a:t>at de la </a:t>
            </a:r>
            <a:r>
              <a:rPr lang="en-GB" sz="1200" dirty="0"/>
              <a:t>Miller </a:t>
            </a:r>
            <a:r>
              <a:rPr lang="ro-MD" sz="1200" dirty="0"/>
              <a:t>șa</a:t>
            </a:r>
            <a:r>
              <a:rPr lang="en-GB" sz="1200" dirty="0"/>
              <a:t> (2016)</a:t>
            </a:r>
            <a:endParaRPr lang="en-US" sz="1200" dirty="0"/>
          </a:p>
        </p:txBody>
      </p:sp>
      <p:graphicFrame>
        <p:nvGraphicFramePr>
          <p:cNvPr id="7" name="Content Placeholder 6">
            <a:extLst>
              <a:ext uri="{FF2B5EF4-FFF2-40B4-BE49-F238E27FC236}">
                <a16:creationId xmlns:a16="http://schemas.microsoft.com/office/drawing/2014/main" id="{D6C8C65C-EB16-4F1E-A893-3EB2628D156D}"/>
              </a:ext>
            </a:extLst>
          </p:cNvPr>
          <p:cNvGraphicFramePr>
            <a:graphicFrameLocks noGrp="1"/>
          </p:cNvGraphicFramePr>
          <p:nvPr>
            <p:ph idx="1"/>
            <p:extLst>
              <p:ext uri="{D42A27DB-BD31-4B8C-83A1-F6EECF244321}">
                <p14:modId xmlns:p14="http://schemas.microsoft.com/office/powerpoint/2010/main" val="1826493733"/>
              </p:ext>
            </p:extLst>
          </p:nvPr>
        </p:nvGraphicFramePr>
        <p:xfrm>
          <a:off x="467544" y="1198241"/>
          <a:ext cx="8352928" cy="4423024"/>
        </p:xfrm>
        <a:graphic>
          <a:graphicData uri="http://schemas.openxmlformats.org/drawingml/2006/table">
            <a:tbl>
              <a:tblPr firstRow="1" firstCol="1" bandRow="1">
                <a:tableStyleId>{F2DE63D5-997A-4646-A377-4702673A728D}</a:tableStyleId>
              </a:tblPr>
              <a:tblGrid>
                <a:gridCol w="2403791">
                  <a:extLst>
                    <a:ext uri="{9D8B030D-6E8A-4147-A177-3AD203B41FA5}">
                      <a16:colId xmlns:a16="http://schemas.microsoft.com/office/drawing/2014/main" val="3712322334"/>
                    </a:ext>
                  </a:extLst>
                </a:gridCol>
                <a:gridCol w="3164530">
                  <a:extLst>
                    <a:ext uri="{9D8B030D-6E8A-4147-A177-3AD203B41FA5}">
                      <a16:colId xmlns:a16="http://schemas.microsoft.com/office/drawing/2014/main" val="2507493004"/>
                    </a:ext>
                  </a:extLst>
                </a:gridCol>
                <a:gridCol w="2784607">
                  <a:extLst>
                    <a:ext uri="{9D8B030D-6E8A-4147-A177-3AD203B41FA5}">
                      <a16:colId xmlns:a16="http://schemas.microsoft.com/office/drawing/2014/main" val="3961940170"/>
                    </a:ext>
                  </a:extLst>
                </a:gridCol>
              </a:tblGrid>
              <a:tr h="637785">
                <a:tc>
                  <a:txBody>
                    <a:bodyPr/>
                    <a:lstStyle/>
                    <a:p>
                      <a:pPr>
                        <a:spcAft>
                          <a:spcPts val="800"/>
                        </a:spcAft>
                      </a:pPr>
                      <a:r>
                        <a:rPr lang="ro-MD" sz="1700" dirty="0">
                          <a:effectLst/>
                        </a:rPr>
                        <a:t>Activități Micro (Asistență integrată sau integrarea serviciilor)</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ro-MD" sz="1700">
                          <a:effectLst/>
                        </a:rPr>
                        <a:t>Activități Medii (Integrarea profesională și organizațională)</a:t>
                      </a:r>
                      <a:endParaRPr lang="en-US"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ro-MD" sz="1700" dirty="0">
                          <a:effectLst/>
                        </a:rPr>
                        <a:t>Activități Macro (Integrarea la nivel de sistem)</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2678798"/>
                  </a:ext>
                </a:extLst>
              </a:tr>
              <a:tr h="637785">
                <a:tc>
                  <a:txBody>
                    <a:bodyPr/>
                    <a:lstStyle/>
                    <a:p>
                      <a:pPr>
                        <a:spcAft>
                          <a:spcPts val="800"/>
                        </a:spcAft>
                      </a:pPr>
                      <a:r>
                        <a:rPr lang="ro-MD" sz="1700" b="0" dirty="0">
                          <a:effectLst/>
                        </a:rPr>
                        <a:t>Auto-gestionare</a:t>
                      </a:r>
                      <a:endParaRPr lang="en-US" sz="17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ro-MD" sz="1700" dirty="0">
                          <a:effectLst/>
                        </a:rPr>
                        <a:t>Managment și guvernanță în comun</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ro-MD" sz="1700">
                          <a:effectLst/>
                        </a:rPr>
                        <a:t>Stabilirea valorilor, principiilor și strategiilor</a:t>
                      </a:r>
                      <a:endParaRPr lang="en-US"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1183352"/>
                  </a:ext>
                </a:extLst>
              </a:tr>
              <a:tr h="815734">
                <a:tc>
                  <a:txBody>
                    <a:bodyPr/>
                    <a:lstStyle/>
                    <a:p>
                      <a:pPr>
                        <a:spcAft>
                          <a:spcPts val="800"/>
                        </a:spcAft>
                      </a:pPr>
                      <a:r>
                        <a:rPr lang="ro-MD" sz="1700" b="0">
                          <a:effectLst/>
                        </a:rPr>
                        <a:t>Evaluare și reacție</a:t>
                      </a:r>
                      <a:endParaRPr lang="en-US" sz="17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ro-MD" sz="1700" dirty="0">
                          <a:effectLst/>
                        </a:rPr>
                        <a:t>Îmbunătățirea calității și a managementului, de ex. Crearea comitetelor consultative</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ro-MD" sz="1700" dirty="0">
                          <a:effectLst/>
                        </a:rPr>
                        <a:t>Monitorizarea transparentă și un sistem de referință</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9812090"/>
                  </a:ext>
                </a:extLst>
              </a:tr>
              <a:tr h="637785">
                <a:tc>
                  <a:txBody>
                    <a:bodyPr/>
                    <a:lstStyle/>
                    <a:p>
                      <a:pPr>
                        <a:spcAft>
                          <a:spcPts val="800"/>
                        </a:spcAft>
                      </a:pPr>
                      <a:r>
                        <a:rPr lang="ro-MD" sz="1700" b="0" dirty="0">
                          <a:effectLst/>
                        </a:rPr>
                        <a:t>Studierea nevoilor la nivel de pacient și familie</a:t>
                      </a:r>
                      <a:endParaRPr lang="en-US" sz="17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ro-MD" sz="1700" dirty="0">
                          <a:effectLst/>
                        </a:rPr>
                        <a:t>Practică bazată pe evidențe și ghiduri de asistență integrată</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ro-MD" sz="1700">
                          <a:effectLst/>
                        </a:rPr>
                        <a:t>Politicile create în baza evidențelor</a:t>
                      </a:r>
                      <a:endParaRPr lang="en-US"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649189"/>
                  </a:ext>
                </a:extLst>
              </a:tr>
              <a:tr h="730367">
                <a:tc>
                  <a:txBody>
                    <a:bodyPr/>
                    <a:lstStyle/>
                    <a:p>
                      <a:pPr>
                        <a:spcAft>
                          <a:spcPts val="800"/>
                        </a:spcAft>
                      </a:pPr>
                      <a:r>
                        <a:rPr lang="ro-MD" sz="1700" b="0" dirty="0">
                          <a:effectLst/>
                        </a:rPr>
                        <a:t>Luarea în comun a deciziilor și planificarea asistenței</a:t>
                      </a:r>
                      <a:endParaRPr lang="en-US" sz="17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ro-MD" sz="1700" dirty="0">
                          <a:effectLst/>
                        </a:rPr>
                        <a:t>Echipe interdisciplinare care conțin și îngrijitorii informali</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ro-MD" sz="1700" dirty="0">
                          <a:effectLst/>
                        </a:rPr>
                        <a:t>Societatea civilă are reprezentare în instituțiile de luarea a deciziilor</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3651361"/>
                  </a:ext>
                </a:extLst>
              </a:tr>
              <a:tr h="637785">
                <a:tc>
                  <a:txBody>
                    <a:bodyPr/>
                    <a:lstStyle/>
                    <a:p>
                      <a:pPr>
                        <a:spcAft>
                          <a:spcPts val="800"/>
                        </a:spcAft>
                      </a:pPr>
                      <a:r>
                        <a:rPr lang="ro-MD" sz="1700" b="0" dirty="0">
                          <a:effectLst/>
                        </a:rPr>
                        <a:t>Colaborare în prestarea serviciilor</a:t>
                      </a:r>
                      <a:endParaRPr lang="en-US" sz="17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ro-MD" sz="1700" dirty="0">
                          <a:effectLst/>
                        </a:rPr>
                        <a:t>Colaborare în planificarea serviciilor și a organizațiilor</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ro-MD" sz="1700" dirty="0">
                          <a:effectLst/>
                        </a:rPr>
                        <a:t>Colaborare în crearea sistemelor de asistență integrată </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2710746"/>
                  </a:ext>
                </a:extLst>
              </a:tr>
            </a:tbl>
          </a:graphicData>
        </a:graphic>
      </p:graphicFrame>
    </p:spTree>
    <p:extLst>
      <p:ext uri="{BB962C8B-B14F-4D97-AF65-F5344CB8AC3E}">
        <p14:creationId xmlns:p14="http://schemas.microsoft.com/office/powerpoint/2010/main" val="1029575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9C5D0-68B2-4D53-8DAB-9A634FAE4905}"/>
              </a:ext>
            </a:extLst>
          </p:cNvPr>
          <p:cNvSpPr>
            <a:spLocks noGrp="1"/>
          </p:cNvSpPr>
          <p:nvPr>
            <p:ph type="title"/>
          </p:nvPr>
        </p:nvSpPr>
        <p:spPr>
          <a:xfrm>
            <a:off x="628650" y="188641"/>
            <a:ext cx="7886700" cy="1008112"/>
          </a:xfrm>
        </p:spPr>
        <p:txBody>
          <a:bodyPr/>
          <a:lstStyle/>
          <a:p>
            <a:r>
              <a:rPr lang="ro-MD" dirty="0"/>
              <a:t>Implicare de succes </a:t>
            </a:r>
            <a:endParaRPr lang="en-AU" dirty="0"/>
          </a:p>
        </p:txBody>
      </p:sp>
      <p:sp>
        <p:nvSpPr>
          <p:cNvPr id="3" name="Content Placeholder 2">
            <a:extLst>
              <a:ext uri="{FF2B5EF4-FFF2-40B4-BE49-F238E27FC236}">
                <a16:creationId xmlns:a16="http://schemas.microsoft.com/office/drawing/2014/main" id="{056B9870-4DBE-4B86-B373-2D06DF689699}"/>
              </a:ext>
            </a:extLst>
          </p:cNvPr>
          <p:cNvSpPr>
            <a:spLocks noGrp="1"/>
          </p:cNvSpPr>
          <p:nvPr>
            <p:ph idx="1"/>
          </p:nvPr>
        </p:nvSpPr>
        <p:spPr>
          <a:xfrm>
            <a:off x="602382" y="1340768"/>
            <a:ext cx="7886700" cy="4501556"/>
          </a:xfrm>
        </p:spPr>
        <p:txBody>
          <a:bodyPr>
            <a:normAutofit/>
          </a:bodyPr>
          <a:lstStyle/>
          <a:p>
            <a:pPr marL="0" indent="0">
              <a:buNone/>
            </a:pPr>
            <a:r>
              <a:rPr lang="ro-MD" sz="2400" b="1" dirty="0"/>
              <a:t>Dacă</a:t>
            </a:r>
            <a:r>
              <a:rPr lang="en-AU" sz="2400" b="1" dirty="0"/>
              <a:t> </a:t>
            </a:r>
            <a:r>
              <a:rPr lang="ro-MD" sz="2400" b="1" dirty="0"/>
              <a:t>insistăm pe participarea oamenilor în toate procesele</a:t>
            </a:r>
            <a:r>
              <a:rPr lang="en-AU" sz="2400" b="1" dirty="0"/>
              <a:t>, </a:t>
            </a:r>
            <a:r>
              <a:rPr lang="ro-MD" sz="2400" b="1" dirty="0"/>
              <a:t>putem să-i ajutăm să obțină rezultate</a:t>
            </a:r>
            <a:r>
              <a:rPr lang="en-AU" sz="2400" b="1" dirty="0"/>
              <a:t>:</a:t>
            </a:r>
            <a:endParaRPr lang="ro-MD" sz="2400" b="1" dirty="0"/>
          </a:p>
          <a:p>
            <a:pPr marL="0" indent="0">
              <a:buNone/>
            </a:pPr>
            <a:endParaRPr lang="en-AU" sz="2400" dirty="0">
              <a:solidFill>
                <a:schemeClr val="accent5"/>
              </a:solidFill>
            </a:endParaRPr>
          </a:p>
          <a:p>
            <a:pPr marL="342900" lvl="0" indent="-342900">
              <a:spcAft>
                <a:spcPts val="800"/>
              </a:spcAft>
              <a:buAutoNum type="arabicPeriod"/>
              <a:tabLst>
                <a:tab pos="457200" algn="l"/>
              </a:tabLst>
            </a:pPr>
            <a:r>
              <a:rPr lang="ro-MD" sz="2200" dirty="0">
                <a:effectLst/>
                <a:ea typeface="Calibri" panose="020F0502020204030204" pitchFamily="34" charset="0"/>
                <a:cs typeface="Times New Roman" panose="02020603050405020304" pitchFamily="18" charset="0"/>
              </a:rPr>
              <a:t>Clarificați și comunicați scopul </a:t>
            </a:r>
            <a:endParaRPr lang="ro-MD" sz="2200" dirty="0">
              <a:ea typeface="Calibri" panose="020F0502020204030204" pitchFamily="34" charset="0"/>
              <a:cs typeface="Times New Roman" panose="02020603050405020304" pitchFamily="18" charset="0"/>
            </a:endParaRPr>
          </a:p>
          <a:p>
            <a:pPr marL="342900" lvl="0" indent="-342900">
              <a:spcAft>
                <a:spcPts val="800"/>
              </a:spcAft>
              <a:buAutoNum type="arabicPeriod"/>
              <a:tabLst>
                <a:tab pos="457200" algn="l"/>
              </a:tabLst>
            </a:pPr>
            <a:r>
              <a:rPr lang="ro-MD" sz="2200" dirty="0">
                <a:effectLst/>
                <a:ea typeface="Calibri" panose="020F0502020204030204" pitchFamily="34" charset="0"/>
                <a:cs typeface="Times New Roman" panose="02020603050405020304" pitchFamily="18" charset="0"/>
              </a:rPr>
              <a:t>Găsiți un punct comun pe care toată lumea îl înțelege</a:t>
            </a:r>
          </a:p>
          <a:p>
            <a:pPr marL="342900" lvl="0" indent="-342900">
              <a:spcAft>
                <a:spcPts val="800"/>
              </a:spcAft>
              <a:buAutoNum type="arabicPeriod"/>
              <a:tabLst>
                <a:tab pos="457200" algn="l"/>
              </a:tabLst>
            </a:pPr>
            <a:r>
              <a:rPr lang="ro-MD" sz="2200" dirty="0">
                <a:effectLst/>
                <a:ea typeface="Calibri" panose="020F0502020204030204" pitchFamily="34" charset="0"/>
                <a:cs typeface="Times New Roman" panose="02020603050405020304" pitchFamily="18" charset="0"/>
              </a:rPr>
              <a:t>Orientați și pregătiți oamenii pentru un rezultat frumos, pentru succes</a:t>
            </a:r>
            <a:endParaRPr lang="en-US" sz="2200" dirty="0">
              <a:effectLst/>
              <a:ea typeface="Calibri" panose="020F0502020204030204" pitchFamily="34" charset="0"/>
              <a:cs typeface="Times New Roman" panose="02020603050405020304" pitchFamily="18" charset="0"/>
            </a:endParaRPr>
          </a:p>
          <a:p>
            <a:pPr marL="342900" lvl="0" indent="-342900">
              <a:spcAft>
                <a:spcPts val="800"/>
              </a:spcAft>
              <a:buFont typeface="+mj-lt"/>
              <a:buAutoNum type="arabicPeriod" startAt="4"/>
              <a:tabLst>
                <a:tab pos="457200" algn="l"/>
              </a:tabLst>
            </a:pPr>
            <a:r>
              <a:rPr lang="ro-MD" sz="2200" dirty="0">
                <a:effectLst/>
                <a:ea typeface="Calibri" panose="020F0502020204030204" pitchFamily="34" charset="0"/>
                <a:cs typeface="Times New Roman" panose="02020603050405020304" pitchFamily="18" charset="0"/>
              </a:rPr>
              <a:t>Recunoașteți și atenuați diferențialele de putere</a:t>
            </a:r>
            <a:endParaRPr lang="en-US" sz="2200" dirty="0">
              <a:effectLst/>
              <a:ea typeface="Calibri" panose="020F0502020204030204" pitchFamily="34" charset="0"/>
              <a:cs typeface="Times New Roman" panose="02020603050405020304" pitchFamily="18" charset="0"/>
            </a:endParaRPr>
          </a:p>
          <a:p>
            <a:pPr marL="342900" lvl="0" indent="-342900">
              <a:spcAft>
                <a:spcPts val="800"/>
              </a:spcAft>
              <a:buFont typeface="+mj-lt"/>
              <a:buAutoNum type="arabicPeriod" startAt="4"/>
              <a:tabLst>
                <a:tab pos="457200" algn="l"/>
              </a:tabLst>
            </a:pPr>
            <a:r>
              <a:rPr lang="ro-MD" sz="2200" dirty="0">
                <a:effectLst/>
                <a:ea typeface="Calibri" panose="020F0502020204030204" pitchFamily="34" charset="0"/>
                <a:cs typeface="Times New Roman" panose="02020603050405020304" pitchFamily="18" charset="0"/>
              </a:rPr>
              <a:t>Fiți inclusivi</a:t>
            </a:r>
            <a:endParaRPr lang="en-US" sz="2200" dirty="0">
              <a:effectLst/>
              <a:ea typeface="Calibri" panose="020F0502020204030204" pitchFamily="34" charset="0"/>
              <a:cs typeface="Times New Roman" panose="02020603050405020304" pitchFamily="18" charset="0"/>
            </a:endParaRPr>
          </a:p>
          <a:p>
            <a:pPr marL="342900" lvl="0" indent="-342900">
              <a:spcAft>
                <a:spcPts val="800"/>
              </a:spcAft>
              <a:buFont typeface="+mj-lt"/>
              <a:buAutoNum type="arabicPeriod" startAt="4"/>
              <a:tabLst>
                <a:tab pos="457200" algn="l"/>
              </a:tabLst>
            </a:pPr>
            <a:r>
              <a:rPr lang="ro-MD" sz="2200" dirty="0">
                <a:effectLst/>
                <a:ea typeface="Calibri" panose="020F0502020204030204" pitchFamily="34" charset="0"/>
                <a:cs typeface="Times New Roman" panose="02020603050405020304" pitchFamily="18" charset="0"/>
              </a:rPr>
              <a:t>Permiteți persoanelor să-și descarce sufletul!</a:t>
            </a:r>
            <a:endParaRPr lang="en-US" sz="2200" dirty="0">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5C71D2A-86A0-4318-B5C3-E0FC1A913CB3}"/>
              </a:ext>
            </a:extLst>
          </p:cNvPr>
          <p:cNvSpPr txBox="1"/>
          <p:nvPr/>
        </p:nvSpPr>
        <p:spPr>
          <a:xfrm>
            <a:off x="4067944" y="6001543"/>
            <a:ext cx="4831964" cy="307777"/>
          </a:xfrm>
          <a:prstGeom prst="rect">
            <a:avLst/>
          </a:prstGeom>
          <a:noFill/>
        </p:spPr>
        <p:txBody>
          <a:bodyPr wrap="none" rtlCol="0">
            <a:spAutoFit/>
          </a:bodyPr>
          <a:lstStyle/>
          <a:p>
            <a:r>
              <a:rPr lang="en-AU" sz="1400" dirty="0">
                <a:latin typeface="Calibri" panose="020F0502020204030204" pitchFamily="34" charset="0"/>
                <a:cs typeface="Calibri" panose="020F0502020204030204" pitchFamily="34" charset="0"/>
              </a:rPr>
              <a:t>From: </a:t>
            </a:r>
            <a:r>
              <a:rPr lang="en-AU" sz="1400" i="1" dirty="0">
                <a:latin typeface="Calibri" panose="020F0502020204030204" pitchFamily="34" charset="0"/>
                <a:cs typeface="Calibri" panose="020F0502020204030204" pitchFamily="34" charset="0"/>
              </a:rPr>
              <a:t>Community Engagement Toolkit,</a:t>
            </a:r>
            <a:r>
              <a:rPr lang="en-AU" sz="1400" dirty="0">
                <a:latin typeface="Calibri" panose="020F0502020204030204" pitchFamily="34" charset="0"/>
                <a:cs typeface="Calibri" panose="020F0502020204030204" pitchFamily="34" charset="0"/>
              </a:rPr>
              <a:t> Collective Impact Forum</a:t>
            </a:r>
          </a:p>
        </p:txBody>
      </p:sp>
    </p:spTree>
    <p:extLst>
      <p:ext uri="{BB962C8B-B14F-4D97-AF65-F5344CB8AC3E}">
        <p14:creationId xmlns:p14="http://schemas.microsoft.com/office/powerpoint/2010/main" val="39474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img.health.com/sites/default/files/styles/400x400/public/styles/main/public/social-worker-job-400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556792"/>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Image result for photo general practitio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1175" y="1780630"/>
            <a:ext cx="4427538"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617538" y="5516017"/>
            <a:ext cx="381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6B66"/>
              </a:buClr>
              <a:buSzPct val="80000"/>
              <a:buFont typeface="Wingdings" pitchFamily="2" charset="2"/>
              <a:buChar char="o"/>
              <a:defRPr sz="2800">
                <a:solidFill>
                  <a:schemeClr val="bg1"/>
                </a:solidFill>
                <a:latin typeface="Arial" charset="0"/>
                <a:ea typeface="MS PGothic" pitchFamily="34" charset="-128"/>
              </a:defRPr>
            </a:lvl1pPr>
            <a:lvl2pPr marL="742950" indent="-285750" eaLnBrk="0" hangingPunct="0">
              <a:spcBef>
                <a:spcPct val="20000"/>
              </a:spcBef>
              <a:buClr>
                <a:srgbClr val="4C6B66"/>
              </a:buClr>
              <a:buChar char="–"/>
              <a:defRPr sz="2800">
                <a:solidFill>
                  <a:schemeClr val="bg1"/>
                </a:solidFill>
                <a:latin typeface="Arial" charset="0"/>
                <a:ea typeface="MS PGothic" pitchFamily="34" charset="-128"/>
              </a:defRPr>
            </a:lvl2pPr>
            <a:lvl3pPr marL="1143000" indent="-228600" eaLnBrk="0" hangingPunct="0">
              <a:spcBef>
                <a:spcPct val="20000"/>
              </a:spcBef>
              <a:buClr>
                <a:srgbClr val="4C6B66"/>
              </a:buClr>
              <a:buSzPct val="65000"/>
              <a:buFont typeface="Wingdings" pitchFamily="2" charset="2"/>
              <a:buChar char="o"/>
              <a:defRPr sz="2800">
                <a:solidFill>
                  <a:schemeClr val="bg1"/>
                </a:solidFill>
                <a:latin typeface="Arial" charset="0"/>
                <a:ea typeface="MS PGothic" pitchFamily="34" charset="-128"/>
              </a:defRPr>
            </a:lvl3pPr>
            <a:lvl4pPr marL="1600200" indent="-228600" eaLnBrk="0" hangingPunct="0">
              <a:spcBef>
                <a:spcPct val="20000"/>
              </a:spcBef>
              <a:buClr>
                <a:srgbClr val="4C6B66"/>
              </a:buClr>
              <a:buSzPct val="80000"/>
              <a:buChar char="–"/>
              <a:defRPr sz="2800">
                <a:solidFill>
                  <a:schemeClr val="bg1"/>
                </a:solidFill>
                <a:latin typeface="Arial" charset="0"/>
                <a:ea typeface="MS PGothic" pitchFamily="34" charset="-128"/>
              </a:defRPr>
            </a:lvl4pPr>
            <a:lvl5pPr marL="2057400" indent="-228600" eaLnBrk="0" hangingPunct="0">
              <a:spcBef>
                <a:spcPct val="20000"/>
              </a:spcBef>
              <a:buClr>
                <a:srgbClr val="4C6B66"/>
              </a:buClr>
              <a:buSzPct val="90000"/>
              <a:buChar char="»"/>
              <a:defRPr sz="2800">
                <a:solidFill>
                  <a:schemeClr val="bg1"/>
                </a:solidFill>
                <a:latin typeface="Arial" charset="0"/>
                <a:ea typeface="MS PGothic" pitchFamily="34" charset="-128"/>
              </a:defRPr>
            </a:lvl5pPr>
            <a:lvl6pPr marL="2514600" indent="-228600" eaLnBrk="0" fontAlgn="base" hangingPunct="0">
              <a:spcBef>
                <a:spcPct val="20000"/>
              </a:spcBef>
              <a:spcAft>
                <a:spcPct val="0"/>
              </a:spcAft>
              <a:buClr>
                <a:srgbClr val="4C6B66"/>
              </a:buClr>
              <a:buSzPct val="90000"/>
              <a:buChar char="»"/>
              <a:defRPr sz="2800">
                <a:solidFill>
                  <a:schemeClr val="bg1"/>
                </a:solidFill>
                <a:latin typeface="Arial" charset="0"/>
                <a:ea typeface="MS PGothic" pitchFamily="34" charset="-128"/>
              </a:defRPr>
            </a:lvl6pPr>
            <a:lvl7pPr marL="2971800" indent="-228600" eaLnBrk="0" fontAlgn="base" hangingPunct="0">
              <a:spcBef>
                <a:spcPct val="20000"/>
              </a:spcBef>
              <a:spcAft>
                <a:spcPct val="0"/>
              </a:spcAft>
              <a:buClr>
                <a:srgbClr val="4C6B66"/>
              </a:buClr>
              <a:buSzPct val="90000"/>
              <a:buChar char="»"/>
              <a:defRPr sz="2800">
                <a:solidFill>
                  <a:schemeClr val="bg1"/>
                </a:solidFill>
                <a:latin typeface="Arial" charset="0"/>
                <a:ea typeface="MS PGothic" pitchFamily="34" charset="-128"/>
              </a:defRPr>
            </a:lvl7pPr>
            <a:lvl8pPr marL="3429000" indent="-228600" eaLnBrk="0" fontAlgn="base" hangingPunct="0">
              <a:spcBef>
                <a:spcPct val="20000"/>
              </a:spcBef>
              <a:spcAft>
                <a:spcPct val="0"/>
              </a:spcAft>
              <a:buClr>
                <a:srgbClr val="4C6B66"/>
              </a:buClr>
              <a:buSzPct val="90000"/>
              <a:buChar char="»"/>
              <a:defRPr sz="2800">
                <a:solidFill>
                  <a:schemeClr val="bg1"/>
                </a:solidFill>
                <a:latin typeface="Arial" charset="0"/>
                <a:ea typeface="MS PGothic" pitchFamily="34" charset="-128"/>
              </a:defRPr>
            </a:lvl8pPr>
            <a:lvl9pPr marL="3886200" indent="-228600" eaLnBrk="0" fontAlgn="base" hangingPunct="0">
              <a:spcBef>
                <a:spcPct val="20000"/>
              </a:spcBef>
              <a:spcAft>
                <a:spcPct val="0"/>
              </a:spcAft>
              <a:buClr>
                <a:srgbClr val="4C6B66"/>
              </a:buClr>
              <a:buSzPct val="90000"/>
              <a:buChar char="»"/>
              <a:defRPr sz="2800">
                <a:solidFill>
                  <a:schemeClr val="bg1"/>
                </a:solidFill>
                <a:latin typeface="Arial" charset="0"/>
                <a:ea typeface="MS PGothic" pitchFamily="34" charset="-128"/>
              </a:defRPr>
            </a:lvl9pPr>
          </a:lstStyle>
          <a:p>
            <a:pPr eaLnBrk="1" hangingPunct="1">
              <a:spcBef>
                <a:spcPct val="0"/>
              </a:spcBef>
              <a:buClrTx/>
              <a:buSzTx/>
              <a:buFontTx/>
              <a:buNone/>
            </a:pPr>
            <a:r>
              <a:rPr lang="ro-MD" altLang="en-US" sz="3200" dirty="0">
                <a:solidFill>
                  <a:srgbClr val="1CA310"/>
                </a:solidFill>
              </a:rPr>
              <a:t>Asistent social</a:t>
            </a:r>
            <a:r>
              <a:rPr lang="en-GB" altLang="en-US" sz="3200" dirty="0">
                <a:solidFill>
                  <a:srgbClr val="1CA310"/>
                </a:solidFill>
              </a:rPr>
              <a:t>?  </a:t>
            </a:r>
          </a:p>
        </p:txBody>
      </p:sp>
      <p:sp>
        <p:nvSpPr>
          <p:cNvPr id="9" name="TextBox 8"/>
          <p:cNvSpPr txBox="1">
            <a:spLocks noChangeArrowheads="1"/>
          </p:cNvSpPr>
          <p:nvPr/>
        </p:nvSpPr>
        <p:spPr bwMode="auto">
          <a:xfrm>
            <a:off x="4500563" y="5452517"/>
            <a:ext cx="44005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6B66"/>
              </a:buClr>
              <a:buSzPct val="80000"/>
              <a:buFont typeface="Wingdings" pitchFamily="2" charset="2"/>
              <a:buChar char="o"/>
              <a:defRPr sz="2800">
                <a:solidFill>
                  <a:schemeClr val="bg1"/>
                </a:solidFill>
                <a:latin typeface="Arial" charset="0"/>
                <a:ea typeface="MS PGothic" pitchFamily="34" charset="-128"/>
              </a:defRPr>
            </a:lvl1pPr>
            <a:lvl2pPr marL="742950" indent="-285750" eaLnBrk="0" hangingPunct="0">
              <a:spcBef>
                <a:spcPct val="20000"/>
              </a:spcBef>
              <a:buClr>
                <a:srgbClr val="4C6B66"/>
              </a:buClr>
              <a:buChar char="–"/>
              <a:defRPr sz="2800">
                <a:solidFill>
                  <a:schemeClr val="bg1"/>
                </a:solidFill>
                <a:latin typeface="Arial" charset="0"/>
                <a:ea typeface="MS PGothic" pitchFamily="34" charset="-128"/>
              </a:defRPr>
            </a:lvl2pPr>
            <a:lvl3pPr marL="1143000" indent="-228600" eaLnBrk="0" hangingPunct="0">
              <a:spcBef>
                <a:spcPct val="20000"/>
              </a:spcBef>
              <a:buClr>
                <a:srgbClr val="4C6B66"/>
              </a:buClr>
              <a:buSzPct val="65000"/>
              <a:buFont typeface="Wingdings" pitchFamily="2" charset="2"/>
              <a:buChar char="o"/>
              <a:defRPr sz="2800">
                <a:solidFill>
                  <a:schemeClr val="bg1"/>
                </a:solidFill>
                <a:latin typeface="Arial" charset="0"/>
                <a:ea typeface="MS PGothic" pitchFamily="34" charset="-128"/>
              </a:defRPr>
            </a:lvl3pPr>
            <a:lvl4pPr marL="1600200" indent="-228600" eaLnBrk="0" hangingPunct="0">
              <a:spcBef>
                <a:spcPct val="20000"/>
              </a:spcBef>
              <a:buClr>
                <a:srgbClr val="4C6B66"/>
              </a:buClr>
              <a:buSzPct val="80000"/>
              <a:buChar char="–"/>
              <a:defRPr sz="2800">
                <a:solidFill>
                  <a:schemeClr val="bg1"/>
                </a:solidFill>
                <a:latin typeface="Arial" charset="0"/>
                <a:ea typeface="MS PGothic" pitchFamily="34" charset="-128"/>
              </a:defRPr>
            </a:lvl4pPr>
            <a:lvl5pPr marL="2057400" indent="-228600" eaLnBrk="0" hangingPunct="0">
              <a:spcBef>
                <a:spcPct val="20000"/>
              </a:spcBef>
              <a:buClr>
                <a:srgbClr val="4C6B66"/>
              </a:buClr>
              <a:buSzPct val="90000"/>
              <a:buChar char="»"/>
              <a:defRPr sz="2800">
                <a:solidFill>
                  <a:schemeClr val="bg1"/>
                </a:solidFill>
                <a:latin typeface="Arial" charset="0"/>
                <a:ea typeface="MS PGothic" pitchFamily="34" charset="-128"/>
              </a:defRPr>
            </a:lvl5pPr>
            <a:lvl6pPr marL="2514600" indent="-228600" eaLnBrk="0" fontAlgn="base" hangingPunct="0">
              <a:spcBef>
                <a:spcPct val="20000"/>
              </a:spcBef>
              <a:spcAft>
                <a:spcPct val="0"/>
              </a:spcAft>
              <a:buClr>
                <a:srgbClr val="4C6B66"/>
              </a:buClr>
              <a:buSzPct val="90000"/>
              <a:buChar char="»"/>
              <a:defRPr sz="2800">
                <a:solidFill>
                  <a:schemeClr val="bg1"/>
                </a:solidFill>
                <a:latin typeface="Arial" charset="0"/>
                <a:ea typeface="MS PGothic" pitchFamily="34" charset="-128"/>
              </a:defRPr>
            </a:lvl6pPr>
            <a:lvl7pPr marL="2971800" indent="-228600" eaLnBrk="0" fontAlgn="base" hangingPunct="0">
              <a:spcBef>
                <a:spcPct val="20000"/>
              </a:spcBef>
              <a:spcAft>
                <a:spcPct val="0"/>
              </a:spcAft>
              <a:buClr>
                <a:srgbClr val="4C6B66"/>
              </a:buClr>
              <a:buSzPct val="90000"/>
              <a:buChar char="»"/>
              <a:defRPr sz="2800">
                <a:solidFill>
                  <a:schemeClr val="bg1"/>
                </a:solidFill>
                <a:latin typeface="Arial" charset="0"/>
                <a:ea typeface="MS PGothic" pitchFamily="34" charset="-128"/>
              </a:defRPr>
            </a:lvl7pPr>
            <a:lvl8pPr marL="3429000" indent="-228600" eaLnBrk="0" fontAlgn="base" hangingPunct="0">
              <a:spcBef>
                <a:spcPct val="20000"/>
              </a:spcBef>
              <a:spcAft>
                <a:spcPct val="0"/>
              </a:spcAft>
              <a:buClr>
                <a:srgbClr val="4C6B66"/>
              </a:buClr>
              <a:buSzPct val="90000"/>
              <a:buChar char="»"/>
              <a:defRPr sz="2800">
                <a:solidFill>
                  <a:schemeClr val="bg1"/>
                </a:solidFill>
                <a:latin typeface="Arial" charset="0"/>
                <a:ea typeface="MS PGothic" pitchFamily="34" charset="-128"/>
              </a:defRPr>
            </a:lvl8pPr>
            <a:lvl9pPr marL="3886200" indent="-228600" eaLnBrk="0" fontAlgn="base" hangingPunct="0">
              <a:spcBef>
                <a:spcPct val="20000"/>
              </a:spcBef>
              <a:spcAft>
                <a:spcPct val="0"/>
              </a:spcAft>
              <a:buClr>
                <a:srgbClr val="4C6B66"/>
              </a:buClr>
              <a:buSzPct val="90000"/>
              <a:buChar char="»"/>
              <a:defRPr sz="2800">
                <a:solidFill>
                  <a:schemeClr val="bg1"/>
                </a:solidFill>
                <a:latin typeface="Arial" charset="0"/>
                <a:ea typeface="MS PGothic" pitchFamily="34" charset="-128"/>
              </a:defRPr>
            </a:lvl9pPr>
          </a:lstStyle>
          <a:p>
            <a:pPr eaLnBrk="1" hangingPunct="1">
              <a:spcBef>
                <a:spcPct val="0"/>
              </a:spcBef>
              <a:buClrTx/>
              <a:buSzTx/>
              <a:buFontTx/>
              <a:buNone/>
            </a:pPr>
            <a:r>
              <a:rPr lang="ro-MD" altLang="en-US" sz="3200" dirty="0">
                <a:solidFill>
                  <a:srgbClr val="1CA310"/>
                </a:solidFill>
              </a:rPr>
              <a:t>Medic de familie</a:t>
            </a:r>
            <a:r>
              <a:rPr lang="en-GB" altLang="en-US" sz="3200" dirty="0">
                <a:solidFill>
                  <a:srgbClr val="1CA310"/>
                </a:solidFill>
              </a:rPr>
              <a:t>?</a:t>
            </a:r>
          </a:p>
        </p:txBody>
      </p:sp>
      <p:sp>
        <p:nvSpPr>
          <p:cNvPr id="2" name="Title 1"/>
          <p:cNvSpPr>
            <a:spLocks noGrp="1"/>
          </p:cNvSpPr>
          <p:nvPr>
            <p:ph type="title"/>
          </p:nvPr>
        </p:nvSpPr>
        <p:spPr/>
        <p:txBody>
          <a:bodyPr>
            <a:normAutofit/>
          </a:bodyPr>
          <a:lstStyle/>
          <a:p>
            <a:r>
              <a:rPr lang="ro-MD" dirty="0"/>
              <a:t>Aveți încredere în alți specialiști?</a:t>
            </a:r>
            <a:endParaRPr lang="en-US" dirty="0"/>
          </a:p>
        </p:txBody>
      </p:sp>
    </p:spTree>
    <p:extLst>
      <p:ext uri="{BB962C8B-B14F-4D97-AF65-F5344CB8AC3E}">
        <p14:creationId xmlns:p14="http://schemas.microsoft.com/office/powerpoint/2010/main" val="2943734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1924844" y="152549"/>
            <a:ext cx="6408738" cy="3384550"/>
          </a:xfrm>
          <a:prstGeom prst="wedgeEllipse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i="1" dirty="0"/>
              <a:t>“</a:t>
            </a:r>
            <a:r>
              <a:rPr lang="ro-MD" sz="2400" i="1" dirty="0"/>
              <a:t>Ei bine, sunt sigur că au pornit pe aceasta cale pentru că doresc să ajute oamenii și să facă ceva de valoare, de aceea și s-au angajat la așa serviciu în primul rând.</a:t>
            </a:r>
            <a:r>
              <a:rPr lang="en-GB" sz="2400" i="1" dirty="0"/>
              <a:t>”</a:t>
            </a:r>
            <a:endParaRPr lang="en-GB" sz="2400" dirty="0"/>
          </a:p>
        </p:txBody>
      </p:sp>
      <p:pic>
        <p:nvPicPr>
          <p:cNvPr id="6" name="Picture 4" descr="Image result for photo general practitio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672681"/>
            <a:ext cx="3059112"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3562350" y="4365104"/>
            <a:ext cx="55816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6B66"/>
              </a:buClr>
              <a:buSzPct val="80000"/>
              <a:buFont typeface="Wingdings" pitchFamily="2" charset="2"/>
              <a:buChar char="o"/>
              <a:defRPr sz="2800">
                <a:solidFill>
                  <a:schemeClr val="bg1"/>
                </a:solidFill>
                <a:latin typeface="Arial" charset="0"/>
                <a:ea typeface="MS PGothic" pitchFamily="34" charset="-128"/>
              </a:defRPr>
            </a:lvl1pPr>
            <a:lvl2pPr marL="742950" indent="-285750" eaLnBrk="0" hangingPunct="0">
              <a:spcBef>
                <a:spcPct val="20000"/>
              </a:spcBef>
              <a:buClr>
                <a:srgbClr val="4C6B66"/>
              </a:buClr>
              <a:buChar char="–"/>
              <a:defRPr sz="2800">
                <a:solidFill>
                  <a:schemeClr val="bg1"/>
                </a:solidFill>
                <a:latin typeface="Arial" charset="0"/>
                <a:ea typeface="MS PGothic" pitchFamily="34" charset="-128"/>
              </a:defRPr>
            </a:lvl2pPr>
            <a:lvl3pPr marL="1143000" indent="-228600" eaLnBrk="0" hangingPunct="0">
              <a:spcBef>
                <a:spcPct val="20000"/>
              </a:spcBef>
              <a:buClr>
                <a:srgbClr val="4C6B66"/>
              </a:buClr>
              <a:buSzPct val="65000"/>
              <a:buFont typeface="Wingdings" pitchFamily="2" charset="2"/>
              <a:buChar char="o"/>
              <a:defRPr sz="2800">
                <a:solidFill>
                  <a:schemeClr val="bg1"/>
                </a:solidFill>
                <a:latin typeface="Arial" charset="0"/>
                <a:ea typeface="MS PGothic" pitchFamily="34" charset="-128"/>
              </a:defRPr>
            </a:lvl3pPr>
            <a:lvl4pPr marL="1600200" indent="-228600" eaLnBrk="0" hangingPunct="0">
              <a:spcBef>
                <a:spcPct val="20000"/>
              </a:spcBef>
              <a:buClr>
                <a:srgbClr val="4C6B66"/>
              </a:buClr>
              <a:buSzPct val="80000"/>
              <a:buChar char="–"/>
              <a:defRPr sz="2800">
                <a:solidFill>
                  <a:schemeClr val="bg1"/>
                </a:solidFill>
                <a:latin typeface="Arial" charset="0"/>
                <a:ea typeface="MS PGothic" pitchFamily="34" charset="-128"/>
              </a:defRPr>
            </a:lvl4pPr>
            <a:lvl5pPr marL="2057400" indent="-228600" eaLnBrk="0" hangingPunct="0">
              <a:spcBef>
                <a:spcPct val="20000"/>
              </a:spcBef>
              <a:buClr>
                <a:srgbClr val="4C6B66"/>
              </a:buClr>
              <a:buSzPct val="90000"/>
              <a:buChar char="»"/>
              <a:defRPr sz="2800">
                <a:solidFill>
                  <a:schemeClr val="bg1"/>
                </a:solidFill>
                <a:latin typeface="Arial" charset="0"/>
                <a:ea typeface="MS PGothic" pitchFamily="34" charset="-128"/>
              </a:defRPr>
            </a:lvl5pPr>
            <a:lvl6pPr marL="2514600" indent="-228600" eaLnBrk="0" fontAlgn="base" hangingPunct="0">
              <a:spcBef>
                <a:spcPct val="20000"/>
              </a:spcBef>
              <a:spcAft>
                <a:spcPct val="0"/>
              </a:spcAft>
              <a:buClr>
                <a:srgbClr val="4C6B66"/>
              </a:buClr>
              <a:buSzPct val="90000"/>
              <a:buChar char="»"/>
              <a:defRPr sz="2800">
                <a:solidFill>
                  <a:schemeClr val="bg1"/>
                </a:solidFill>
                <a:latin typeface="Arial" charset="0"/>
                <a:ea typeface="MS PGothic" pitchFamily="34" charset="-128"/>
              </a:defRPr>
            </a:lvl6pPr>
            <a:lvl7pPr marL="2971800" indent="-228600" eaLnBrk="0" fontAlgn="base" hangingPunct="0">
              <a:spcBef>
                <a:spcPct val="20000"/>
              </a:spcBef>
              <a:spcAft>
                <a:spcPct val="0"/>
              </a:spcAft>
              <a:buClr>
                <a:srgbClr val="4C6B66"/>
              </a:buClr>
              <a:buSzPct val="90000"/>
              <a:buChar char="»"/>
              <a:defRPr sz="2800">
                <a:solidFill>
                  <a:schemeClr val="bg1"/>
                </a:solidFill>
                <a:latin typeface="Arial" charset="0"/>
                <a:ea typeface="MS PGothic" pitchFamily="34" charset="-128"/>
              </a:defRPr>
            </a:lvl7pPr>
            <a:lvl8pPr marL="3429000" indent="-228600" eaLnBrk="0" fontAlgn="base" hangingPunct="0">
              <a:spcBef>
                <a:spcPct val="20000"/>
              </a:spcBef>
              <a:spcAft>
                <a:spcPct val="0"/>
              </a:spcAft>
              <a:buClr>
                <a:srgbClr val="4C6B66"/>
              </a:buClr>
              <a:buSzPct val="90000"/>
              <a:buChar char="»"/>
              <a:defRPr sz="2800">
                <a:solidFill>
                  <a:schemeClr val="bg1"/>
                </a:solidFill>
                <a:latin typeface="Arial" charset="0"/>
                <a:ea typeface="MS PGothic" pitchFamily="34" charset="-128"/>
              </a:defRPr>
            </a:lvl8pPr>
            <a:lvl9pPr marL="3886200" indent="-228600" eaLnBrk="0" fontAlgn="base" hangingPunct="0">
              <a:spcBef>
                <a:spcPct val="20000"/>
              </a:spcBef>
              <a:spcAft>
                <a:spcPct val="0"/>
              </a:spcAft>
              <a:buClr>
                <a:srgbClr val="4C6B66"/>
              </a:buClr>
              <a:buSzPct val="90000"/>
              <a:buChar char="»"/>
              <a:defRPr sz="2800">
                <a:solidFill>
                  <a:schemeClr val="bg1"/>
                </a:solidFill>
                <a:latin typeface="Arial" charset="0"/>
                <a:ea typeface="MS PGothic" pitchFamily="34" charset="-128"/>
              </a:defRPr>
            </a:lvl9pPr>
          </a:lstStyle>
          <a:p>
            <a:pPr eaLnBrk="1" hangingPunct="1">
              <a:spcBef>
                <a:spcPct val="0"/>
              </a:spcBef>
              <a:buClrTx/>
              <a:buSzTx/>
              <a:buFontTx/>
              <a:buNone/>
            </a:pPr>
            <a:r>
              <a:rPr lang="ro-MD" altLang="en-US" sz="3600" dirty="0">
                <a:solidFill>
                  <a:srgbClr val="00B050"/>
                </a:solidFill>
              </a:rPr>
              <a:t>MF despre asistenții sociali </a:t>
            </a:r>
            <a:endParaRPr lang="en-GB" altLang="en-US" sz="3600" dirty="0">
              <a:solidFill>
                <a:srgbClr val="00B050"/>
              </a:solidFill>
            </a:endParaRPr>
          </a:p>
        </p:txBody>
      </p:sp>
    </p:spTree>
    <p:extLst>
      <p:ext uri="{BB962C8B-B14F-4D97-AF65-F5344CB8AC3E}">
        <p14:creationId xmlns:p14="http://schemas.microsoft.com/office/powerpoint/2010/main" val="3085322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C93FB-B183-2E4E-B255-FC821F8A3C1D}"/>
              </a:ext>
            </a:extLst>
          </p:cNvPr>
          <p:cNvSpPr>
            <a:spLocks noGrp="1"/>
          </p:cNvSpPr>
          <p:nvPr>
            <p:ph type="title"/>
          </p:nvPr>
        </p:nvSpPr>
        <p:spPr/>
        <p:txBody>
          <a:bodyPr/>
          <a:lstStyle/>
          <a:p>
            <a:r>
              <a:rPr lang="ro-MD" dirty="0"/>
              <a:t>M</a:t>
            </a:r>
            <a:r>
              <a:rPr lang="en-US" dirty="0"/>
              <a:t>es</a:t>
            </a:r>
            <a:r>
              <a:rPr lang="ro-MD" dirty="0"/>
              <a:t>ajele Cheie</a:t>
            </a:r>
            <a:endParaRPr lang="en-US" dirty="0"/>
          </a:p>
        </p:txBody>
      </p:sp>
      <p:sp>
        <p:nvSpPr>
          <p:cNvPr id="3" name="Content Placeholder 2">
            <a:extLst>
              <a:ext uri="{FF2B5EF4-FFF2-40B4-BE49-F238E27FC236}">
                <a16:creationId xmlns:a16="http://schemas.microsoft.com/office/drawing/2014/main" id="{692494E2-204B-424D-85A8-354FAEAD6133}"/>
              </a:ext>
            </a:extLst>
          </p:cNvPr>
          <p:cNvSpPr>
            <a:spLocks noGrp="1"/>
          </p:cNvSpPr>
          <p:nvPr>
            <p:ph idx="1"/>
          </p:nvPr>
        </p:nvSpPr>
        <p:spPr>
          <a:xfrm>
            <a:off x="606946" y="1196752"/>
            <a:ext cx="7886700" cy="4567362"/>
          </a:xfrm>
        </p:spPr>
        <p:txBody>
          <a:bodyPr>
            <a:normAutofit/>
          </a:bodyPr>
          <a:lstStyle/>
          <a:p>
            <a:pPr marL="342900" lvl="0" indent="-342900" algn="just">
              <a:spcAft>
                <a:spcPts val="800"/>
              </a:spcAft>
              <a:buFont typeface="Arial" panose="020B0604020202020204" pitchFamily="34" charset="0"/>
              <a:buChar char="•"/>
              <a:tabLst>
                <a:tab pos="457200" algn="l"/>
              </a:tabLst>
            </a:pPr>
            <a:r>
              <a:rPr lang="ro-MD" sz="1800" dirty="0">
                <a:effectLst/>
                <a:latin typeface="Calibri" panose="020F0502020204030204" pitchFamily="34" charset="0"/>
                <a:ea typeface="Calibri" panose="020F0502020204030204" pitchFamily="34" charset="0"/>
                <a:cs typeface="Times New Roman" panose="02020603050405020304" pitchFamily="18" charset="0"/>
              </a:rPr>
              <a:t>Toată lumea trebuie să înțeleagă că starea noastră de sănătate este influențată de mulți factori determinanți, de exemplu infrastructura, locuința sau locul de muncă.</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800"/>
              </a:spcAft>
              <a:buFont typeface="Arial" panose="020B0604020202020204" pitchFamily="34" charset="0"/>
              <a:buChar char="•"/>
              <a:tabLst>
                <a:tab pos="457200" algn="l"/>
              </a:tabLst>
            </a:pPr>
            <a:r>
              <a:rPr lang="ro-MD" sz="1800" dirty="0">
                <a:effectLst/>
                <a:latin typeface="Calibri" panose="020F0502020204030204" pitchFamily="34" charset="0"/>
                <a:ea typeface="Calibri" panose="020F0502020204030204" pitchFamily="34" charset="0"/>
                <a:cs typeface="Times New Roman" panose="02020603050405020304" pitchFamily="18" charset="0"/>
              </a:rPr>
              <a:t>Factorii determinanți sociali și o înțelegere holistică a sănătății și bunăstării sunt, prin urmare, cheia pentru a îmbunătăți calitatea asistenței, calitatea vieții și îngrijirea personală.</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800"/>
              </a:spcAft>
              <a:buFont typeface="Arial" panose="020B0604020202020204" pitchFamily="34" charset="0"/>
              <a:buChar char="•"/>
              <a:tabLst>
                <a:tab pos="457200" algn="l"/>
              </a:tabLst>
            </a:pPr>
            <a:r>
              <a:rPr lang="ro-MD" sz="1800" dirty="0">
                <a:effectLst/>
                <a:latin typeface="Calibri" panose="020F0502020204030204" pitchFamily="34" charset="0"/>
                <a:ea typeface="Calibri" panose="020F0502020204030204" pitchFamily="34" charset="0"/>
                <a:cs typeface="Times New Roman" panose="02020603050405020304" pitchFamily="18" charset="0"/>
              </a:rPr>
              <a:t>De aceea, sănătatea și asistența trebuie să fie organizate utilizând o abordare centrată pe persoană sau pe persoane, iar asistența integrată se bazează pe aceasta abordare.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800"/>
              </a:spcAft>
              <a:buFont typeface="Arial" panose="020B0604020202020204" pitchFamily="34" charset="0"/>
              <a:buChar char="•"/>
              <a:tabLst>
                <a:tab pos="457200" algn="l"/>
              </a:tabLst>
            </a:pPr>
            <a:r>
              <a:rPr lang="ro-MD" sz="1800" dirty="0">
                <a:effectLst/>
                <a:latin typeface="Calibri" panose="020F0502020204030204" pitchFamily="34" charset="0"/>
                <a:ea typeface="Calibri" panose="020F0502020204030204" pitchFamily="34" charset="0"/>
                <a:cs typeface="Times New Roman" panose="02020603050405020304" pitchFamily="18" charset="0"/>
              </a:rPr>
              <a:t>Aceasta înseamnă că trebuie să schimbăm întrebarea din „Care este problema?” </a:t>
            </a:r>
            <a:r>
              <a:rPr lang="ro-MD" sz="1800" dirty="0">
                <a:latin typeface="Calibri" panose="020F0502020204030204" pitchFamily="34" charset="0"/>
                <a:ea typeface="Calibri" panose="020F0502020204030204" pitchFamily="34" charset="0"/>
                <a:cs typeface="Times New Roman" panose="02020603050405020304" pitchFamily="18" charset="0"/>
              </a:rPr>
              <a:t>în</a:t>
            </a:r>
            <a:r>
              <a:rPr lang="ro-MD" sz="1800" dirty="0">
                <a:effectLst/>
                <a:latin typeface="Calibri" panose="020F0502020204030204" pitchFamily="34" charset="0"/>
                <a:ea typeface="Calibri" panose="020F0502020204030204" pitchFamily="34" charset="0"/>
                <a:cs typeface="Times New Roman" panose="02020603050405020304" pitchFamily="18" charset="0"/>
              </a:rPr>
              <a:t> „Ce anume contează pentru mine?”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800"/>
              </a:spcAft>
              <a:buFont typeface="Arial" panose="020B0604020202020204" pitchFamily="34" charset="0"/>
              <a:buChar char="•"/>
              <a:tabLst>
                <a:tab pos="457200" algn="l"/>
              </a:tabLst>
            </a:pPr>
            <a:r>
              <a:rPr lang="ro-MD" sz="1800" dirty="0">
                <a:effectLst/>
                <a:latin typeface="Calibri" panose="020F0502020204030204" pitchFamily="34" charset="0"/>
                <a:ea typeface="Calibri" panose="020F0502020204030204" pitchFamily="34" charset="0"/>
                <a:cs typeface="Times New Roman" panose="02020603050405020304" pitchFamily="18" charset="0"/>
              </a:rPr>
              <a:t>Persoanele sunt în centrul tuturor activităților: elaborarea politicilor, oferirea de servicii și îngrijirea personală - cu toții trebuie să ne schimbăm perspectiva.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2163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Callout 2"/>
          <p:cNvSpPr/>
          <p:nvPr/>
        </p:nvSpPr>
        <p:spPr>
          <a:xfrm>
            <a:off x="2123727" y="116632"/>
            <a:ext cx="6985347" cy="3528392"/>
          </a:xfrm>
          <a:prstGeom prst="wedgeEllipse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dirty="0"/>
          </a:p>
          <a:p>
            <a:pPr algn="ctr">
              <a:defRPr/>
            </a:pPr>
            <a:r>
              <a:rPr lang="en-GB" sz="2400" dirty="0"/>
              <a:t> “</a:t>
            </a:r>
            <a:r>
              <a:rPr lang="ro-MD" sz="2400" i="1" dirty="0"/>
              <a:t>Nu sunt sigură că apreciază întotdeauna puterea pe care oamenii o percep despre MF. Cred că există un dezechilibru masiv de putere, atât în raport cu pacienții, cât și cu alți profesioniști. Nu știu dacă sunt conștienți de asta.</a:t>
            </a:r>
            <a:r>
              <a:rPr lang="en-GB" sz="2400" dirty="0"/>
              <a:t>”</a:t>
            </a:r>
          </a:p>
          <a:p>
            <a:pPr algn="ctr">
              <a:defRPr/>
            </a:pPr>
            <a:endParaRPr lang="en-GB" sz="2400" dirty="0"/>
          </a:p>
        </p:txBody>
      </p:sp>
      <p:pic>
        <p:nvPicPr>
          <p:cNvPr id="5" name="Picture 2" descr="http://cdn-img.health.com/sites/default/files/styles/400x400/public/styles/main/public/social-worker-job-400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36" y="3140820"/>
            <a:ext cx="2795588"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3059113" y="4869160"/>
            <a:ext cx="5940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6B66"/>
              </a:buClr>
              <a:buSzPct val="80000"/>
              <a:buFont typeface="Wingdings" pitchFamily="2" charset="2"/>
              <a:buChar char="o"/>
              <a:defRPr sz="2800">
                <a:solidFill>
                  <a:schemeClr val="bg1"/>
                </a:solidFill>
                <a:latin typeface="Arial" charset="0"/>
                <a:ea typeface="MS PGothic" pitchFamily="34" charset="-128"/>
              </a:defRPr>
            </a:lvl1pPr>
            <a:lvl2pPr marL="742950" indent="-285750" eaLnBrk="0" hangingPunct="0">
              <a:spcBef>
                <a:spcPct val="20000"/>
              </a:spcBef>
              <a:buClr>
                <a:srgbClr val="4C6B66"/>
              </a:buClr>
              <a:buChar char="–"/>
              <a:defRPr sz="2800">
                <a:solidFill>
                  <a:schemeClr val="bg1"/>
                </a:solidFill>
                <a:latin typeface="Arial" charset="0"/>
                <a:ea typeface="MS PGothic" pitchFamily="34" charset="-128"/>
              </a:defRPr>
            </a:lvl2pPr>
            <a:lvl3pPr marL="1143000" indent="-228600" eaLnBrk="0" hangingPunct="0">
              <a:spcBef>
                <a:spcPct val="20000"/>
              </a:spcBef>
              <a:buClr>
                <a:srgbClr val="4C6B66"/>
              </a:buClr>
              <a:buSzPct val="65000"/>
              <a:buFont typeface="Wingdings" pitchFamily="2" charset="2"/>
              <a:buChar char="o"/>
              <a:defRPr sz="2800">
                <a:solidFill>
                  <a:schemeClr val="bg1"/>
                </a:solidFill>
                <a:latin typeface="Arial" charset="0"/>
                <a:ea typeface="MS PGothic" pitchFamily="34" charset="-128"/>
              </a:defRPr>
            </a:lvl3pPr>
            <a:lvl4pPr marL="1600200" indent="-228600" eaLnBrk="0" hangingPunct="0">
              <a:spcBef>
                <a:spcPct val="20000"/>
              </a:spcBef>
              <a:buClr>
                <a:srgbClr val="4C6B66"/>
              </a:buClr>
              <a:buSzPct val="80000"/>
              <a:buChar char="–"/>
              <a:defRPr sz="2800">
                <a:solidFill>
                  <a:schemeClr val="bg1"/>
                </a:solidFill>
                <a:latin typeface="Arial" charset="0"/>
                <a:ea typeface="MS PGothic" pitchFamily="34" charset="-128"/>
              </a:defRPr>
            </a:lvl4pPr>
            <a:lvl5pPr marL="2057400" indent="-228600" eaLnBrk="0" hangingPunct="0">
              <a:spcBef>
                <a:spcPct val="20000"/>
              </a:spcBef>
              <a:buClr>
                <a:srgbClr val="4C6B66"/>
              </a:buClr>
              <a:buSzPct val="90000"/>
              <a:buChar char="»"/>
              <a:defRPr sz="2800">
                <a:solidFill>
                  <a:schemeClr val="bg1"/>
                </a:solidFill>
                <a:latin typeface="Arial" charset="0"/>
                <a:ea typeface="MS PGothic" pitchFamily="34" charset="-128"/>
              </a:defRPr>
            </a:lvl5pPr>
            <a:lvl6pPr marL="2514600" indent="-228600" eaLnBrk="0" fontAlgn="base" hangingPunct="0">
              <a:spcBef>
                <a:spcPct val="20000"/>
              </a:spcBef>
              <a:spcAft>
                <a:spcPct val="0"/>
              </a:spcAft>
              <a:buClr>
                <a:srgbClr val="4C6B66"/>
              </a:buClr>
              <a:buSzPct val="90000"/>
              <a:buChar char="»"/>
              <a:defRPr sz="2800">
                <a:solidFill>
                  <a:schemeClr val="bg1"/>
                </a:solidFill>
                <a:latin typeface="Arial" charset="0"/>
                <a:ea typeface="MS PGothic" pitchFamily="34" charset="-128"/>
              </a:defRPr>
            </a:lvl6pPr>
            <a:lvl7pPr marL="2971800" indent="-228600" eaLnBrk="0" fontAlgn="base" hangingPunct="0">
              <a:spcBef>
                <a:spcPct val="20000"/>
              </a:spcBef>
              <a:spcAft>
                <a:spcPct val="0"/>
              </a:spcAft>
              <a:buClr>
                <a:srgbClr val="4C6B66"/>
              </a:buClr>
              <a:buSzPct val="90000"/>
              <a:buChar char="»"/>
              <a:defRPr sz="2800">
                <a:solidFill>
                  <a:schemeClr val="bg1"/>
                </a:solidFill>
                <a:latin typeface="Arial" charset="0"/>
                <a:ea typeface="MS PGothic" pitchFamily="34" charset="-128"/>
              </a:defRPr>
            </a:lvl7pPr>
            <a:lvl8pPr marL="3429000" indent="-228600" eaLnBrk="0" fontAlgn="base" hangingPunct="0">
              <a:spcBef>
                <a:spcPct val="20000"/>
              </a:spcBef>
              <a:spcAft>
                <a:spcPct val="0"/>
              </a:spcAft>
              <a:buClr>
                <a:srgbClr val="4C6B66"/>
              </a:buClr>
              <a:buSzPct val="90000"/>
              <a:buChar char="»"/>
              <a:defRPr sz="2800">
                <a:solidFill>
                  <a:schemeClr val="bg1"/>
                </a:solidFill>
                <a:latin typeface="Arial" charset="0"/>
                <a:ea typeface="MS PGothic" pitchFamily="34" charset="-128"/>
              </a:defRPr>
            </a:lvl8pPr>
            <a:lvl9pPr marL="3886200" indent="-228600" eaLnBrk="0" fontAlgn="base" hangingPunct="0">
              <a:spcBef>
                <a:spcPct val="20000"/>
              </a:spcBef>
              <a:spcAft>
                <a:spcPct val="0"/>
              </a:spcAft>
              <a:buClr>
                <a:srgbClr val="4C6B66"/>
              </a:buClr>
              <a:buSzPct val="90000"/>
              <a:buChar char="»"/>
              <a:defRPr sz="2800">
                <a:solidFill>
                  <a:schemeClr val="bg1"/>
                </a:solidFill>
                <a:latin typeface="Arial" charset="0"/>
                <a:ea typeface="MS PGothic" pitchFamily="34" charset="-128"/>
              </a:defRPr>
            </a:lvl9pPr>
          </a:lstStyle>
          <a:p>
            <a:pPr eaLnBrk="1" hangingPunct="1">
              <a:spcBef>
                <a:spcPct val="0"/>
              </a:spcBef>
              <a:buClrTx/>
              <a:buSzTx/>
              <a:buFontTx/>
              <a:buNone/>
            </a:pPr>
            <a:r>
              <a:rPr lang="ro-MD" altLang="en-US" sz="3600" dirty="0">
                <a:solidFill>
                  <a:srgbClr val="00B050"/>
                </a:solidFill>
              </a:rPr>
              <a:t>Asistentul social despre MF</a:t>
            </a:r>
            <a:endParaRPr lang="en-GB" altLang="en-US" sz="3600" dirty="0">
              <a:solidFill>
                <a:srgbClr val="00B050"/>
              </a:solidFill>
            </a:endParaRPr>
          </a:p>
        </p:txBody>
      </p:sp>
    </p:spTree>
    <p:extLst>
      <p:ext uri="{BB962C8B-B14F-4D97-AF65-F5344CB8AC3E}">
        <p14:creationId xmlns:p14="http://schemas.microsoft.com/office/powerpoint/2010/main" val="4056421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Callout 2"/>
          <p:cNvSpPr/>
          <p:nvPr/>
        </p:nvSpPr>
        <p:spPr>
          <a:xfrm>
            <a:off x="2220467" y="476672"/>
            <a:ext cx="6553200" cy="3529012"/>
          </a:xfrm>
          <a:prstGeom prst="wedgeEllipse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a:spcAft>
                <a:spcPts val="800"/>
              </a:spcAft>
            </a:pPr>
            <a:r>
              <a:rPr lang="ro-MD" sz="2200" dirty="0">
                <a:effectLst/>
                <a:ea typeface="Calibri" panose="020F0502020204030204" pitchFamily="34" charset="0"/>
                <a:cs typeface="Times New Roman" panose="02020603050405020304" pitchFamily="18" charset="0"/>
              </a:rPr>
              <a:t>     “Ei fac o mulțime de instruiri</a:t>
            </a:r>
            <a:r>
              <a:rPr lang="ro-MD" sz="2200" dirty="0">
                <a:ea typeface="Calibri" panose="020F0502020204030204" pitchFamily="34" charset="0"/>
                <a:cs typeface="Times New Roman" panose="02020603050405020304" pitchFamily="18" charset="0"/>
              </a:rPr>
              <a:t>,</a:t>
            </a:r>
            <a:r>
              <a:rPr lang="ro-MD" sz="2200" dirty="0">
                <a:effectLst/>
                <a:ea typeface="Calibri" panose="020F0502020204030204" pitchFamily="34" charset="0"/>
                <a:cs typeface="Times New Roman" panose="02020603050405020304" pitchFamily="18" charset="0"/>
              </a:rPr>
              <a:t> nu-i așa? nu vi se pare? (Ei) sunt fie în vacanță, fie la instruiri, ședințe... Au nenumărate zile de instruiri. Și de ce nu sunt niciodată pe loc în ziua de vineri?”</a:t>
            </a:r>
            <a:endParaRPr lang="en-US" sz="2200" dirty="0">
              <a:effectLst/>
              <a:ea typeface="Calibri" panose="020F0502020204030204" pitchFamily="34" charset="0"/>
              <a:cs typeface="Times New Roman" panose="02020603050405020304" pitchFamily="18" charset="0"/>
            </a:endParaRPr>
          </a:p>
          <a:p>
            <a:pPr algn="ctr">
              <a:defRPr/>
            </a:pPr>
            <a:endParaRPr lang="en-GB" sz="2400" dirty="0"/>
          </a:p>
        </p:txBody>
      </p:sp>
      <p:pic>
        <p:nvPicPr>
          <p:cNvPr id="5" name="Picture 4" descr="Image result for photo general practitio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789040"/>
            <a:ext cx="3059112"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3563938" y="4819328"/>
            <a:ext cx="568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6B66"/>
              </a:buClr>
              <a:buSzPct val="80000"/>
              <a:buFont typeface="Wingdings" pitchFamily="2" charset="2"/>
              <a:buChar char="o"/>
              <a:defRPr sz="2800">
                <a:solidFill>
                  <a:schemeClr val="bg1"/>
                </a:solidFill>
                <a:latin typeface="Arial" charset="0"/>
                <a:ea typeface="MS PGothic" pitchFamily="34" charset="-128"/>
              </a:defRPr>
            </a:lvl1pPr>
            <a:lvl2pPr marL="742950" indent="-285750" eaLnBrk="0" hangingPunct="0">
              <a:spcBef>
                <a:spcPct val="20000"/>
              </a:spcBef>
              <a:buClr>
                <a:srgbClr val="4C6B66"/>
              </a:buClr>
              <a:buChar char="–"/>
              <a:defRPr sz="2800">
                <a:solidFill>
                  <a:schemeClr val="bg1"/>
                </a:solidFill>
                <a:latin typeface="Arial" charset="0"/>
                <a:ea typeface="MS PGothic" pitchFamily="34" charset="-128"/>
              </a:defRPr>
            </a:lvl2pPr>
            <a:lvl3pPr marL="1143000" indent="-228600" eaLnBrk="0" hangingPunct="0">
              <a:spcBef>
                <a:spcPct val="20000"/>
              </a:spcBef>
              <a:buClr>
                <a:srgbClr val="4C6B66"/>
              </a:buClr>
              <a:buSzPct val="65000"/>
              <a:buFont typeface="Wingdings" pitchFamily="2" charset="2"/>
              <a:buChar char="o"/>
              <a:defRPr sz="2800">
                <a:solidFill>
                  <a:schemeClr val="bg1"/>
                </a:solidFill>
                <a:latin typeface="Arial" charset="0"/>
                <a:ea typeface="MS PGothic" pitchFamily="34" charset="-128"/>
              </a:defRPr>
            </a:lvl3pPr>
            <a:lvl4pPr marL="1600200" indent="-228600" eaLnBrk="0" hangingPunct="0">
              <a:spcBef>
                <a:spcPct val="20000"/>
              </a:spcBef>
              <a:buClr>
                <a:srgbClr val="4C6B66"/>
              </a:buClr>
              <a:buSzPct val="80000"/>
              <a:buChar char="–"/>
              <a:defRPr sz="2800">
                <a:solidFill>
                  <a:schemeClr val="bg1"/>
                </a:solidFill>
                <a:latin typeface="Arial" charset="0"/>
                <a:ea typeface="MS PGothic" pitchFamily="34" charset="-128"/>
              </a:defRPr>
            </a:lvl4pPr>
            <a:lvl5pPr marL="2057400" indent="-228600" eaLnBrk="0" hangingPunct="0">
              <a:spcBef>
                <a:spcPct val="20000"/>
              </a:spcBef>
              <a:buClr>
                <a:srgbClr val="4C6B66"/>
              </a:buClr>
              <a:buSzPct val="90000"/>
              <a:buChar char="»"/>
              <a:defRPr sz="2800">
                <a:solidFill>
                  <a:schemeClr val="bg1"/>
                </a:solidFill>
                <a:latin typeface="Arial" charset="0"/>
                <a:ea typeface="MS PGothic" pitchFamily="34" charset="-128"/>
              </a:defRPr>
            </a:lvl5pPr>
            <a:lvl6pPr marL="2514600" indent="-228600" eaLnBrk="0" fontAlgn="base" hangingPunct="0">
              <a:spcBef>
                <a:spcPct val="20000"/>
              </a:spcBef>
              <a:spcAft>
                <a:spcPct val="0"/>
              </a:spcAft>
              <a:buClr>
                <a:srgbClr val="4C6B66"/>
              </a:buClr>
              <a:buSzPct val="90000"/>
              <a:buChar char="»"/>
              <a:defRPr sz="2800">
                <a:solidFill>
                  <a:schemeClr val="bg1"/>
                </a:solidFill>
                <a:latin typeface="Arial" charset="0"/>
                <a:ea typeface="MS PGothic" pitchFamily="34" charset="-128"/>
              </a:defRPr>
            </a:lvl6pPr>
            <a:lvl7pPr marL="2971800" indent="-228600" eaLnBrk="0" fontAlgn="base" hangingPunct="0">
              <a:spcBef>
                <a:spcPct val="20000"/>
              </a:spcBef>
              <a:spcAft>
                <a:spcPct val="0"/>
              </a:spcAft>
              <a:buClr>
                <a:srgbClr val="4C6B66"/>
              </a:buClr>
              <a:buSzPct val="90000"/>
              <a:buChar char="»"/>
              <a:defRPr sz="2800">
                <a:solidFill>
                  <a:schemeClr val="bg1"/>
                </a:solidFill>
                <a:latin typeface="Arial" charset="0"/>
                <a:ea typeface="MS PGothic" pitchFamily="34" charset="-128"/>
              </a:defRPr>
            </a:lvl7pPr>
            <a:lvl8pPr marL="3429000" indent="-228600" eaLnBrk="0" fontAlgn="base" hangingPunct="0">
              <a:spcBef>
                <a:spcPct val="20000"/>
              </a:spcBef>
              <a:spcAft>
                <a:spcPct val="0"/>
              </a:spcAft>
              <a:buClr>
                <a:srgbClr val="4C6B66"/>
              </a:buClr>
              <a:buSzPct val="90000"/>
              <a:buChar char="»"/>
              <a:defRPr sz="2800">
                <a:solidFill>
                  <a:schemeClr val="bg1"/>
                </a:solidFill>
                <a:latin typeface="Arial" charset="0"/>
                <a:ea typeface="MS PGothic" pitchFamily="34" charset="-128"/>
              </a:defRPr>
            </a:lvl8pPr>
            <a:lvl9pPr marL="3886200" indent="-228600" eaLnBrk="0" fontAlgn="base" hangingPunct="0">
              <a:spcBef>
                <a:spcPct val="20000"/>
              </a:spcBef>
              <a:spcAft>
                <a:spcPct val="0"/>
              </a:spcAft>
              <a:buClr>
                <a:srgbClr val="4C6B66"/>
              </a:buClr>
              <a:buSzPct val="90000"/>
              <a:buChar char="»"/>
              <a:defRPr sz="2800">
                <a:solidFill>
                  <a:schemeClr val="bg1"/>
                </a:solidFill>
                <a:latin typeface="Arial" charset="0"/>
                <a:ea typeface="MS PGothic" pitchFamily="34" charset="-128"/>
              </a:defRPr>
            </a:lvl9pPr>
          </a:lstStyle>
          <a:p>
            <a:pPr eaLnBrk="1" hangingPunct="1">
              <a:spcBef>
                <a:spcPct val="0"/>
              </a:spcBef>
              <a:buClrTx/>
              <a:buSzTx/>
              <a:buFontTx/>
              <a:buNone/>
            </a:pPr>
            <a:r>
              <a:rPr lang="ro-MD" altLang="en-US" sz="3600" dirty="0">
                <a:solidFill>
                  <a:srgbClr val="00B050"/>
                </a:solidFill>
              </a:rPr>
              <a:t>MF despre asistenții sociali </a:t>
            </a:r>
            <a:endParaRPr lang="en-GB" altLang="en-US" sz="3600" dirty="0">
              <a:solidFill>
                <a:srgbClr val="00B050"/>
              </a:solidFill>
            </a:endParaRPr>
          </a:p>
        </p:txBody>
      </p:sp>
    </p:spTree>
    <p:extLst>
      <p:ext uri="{BB962C8B-B14F-4D97-AF65-F5344CB8AC3E}">
        <p14:creationId xmlns:p14="http://schemas.microsoft.com/office/powerpoint/2010/main" val="694213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2267744" y="188640"/>
            <a:ext cx="6408737" cy="3384550"/>
          </a:xfrm>
          <a:prstGeom prst="wedgeEllipse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o-MD" sz="2400" i="1" dirty="0"/>
              <a:t>„.... foarte proactivi, ies în întîmpinare și de fapt căută oameni care ar putea avea nevoie de ... asistență suplimentară și, de fapt, încearcă să ofere asistență decât să lăse lucrurile să ajungă la o fază de dezastru</a:t>
            </a:r>
            <a:r>
              <a:rPr lang="en-GB" sz="2400" i="1" dirty="0"/>
              <a:t>.”</a:t>
            </a:r>
            <a:endParaRPr lang="en-GB" sz="2400" dirty="0"/>
          </a:p>
        </p:txBody>
      </p:sp>
      <p:pic>
        <p:nvPicPr>
          <p:cNvPr id="6" name="Picture 5" descr="Image result for photo general practitio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861048"/>
            <a:ext cx="3059112"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851275" y="4891336"/>
            <a:ext cx="51847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6B66"/>
              </a:buClr>
              <a:buSzPct val="80000"/>
              <a:buFont typeface="Wingdings" pitchFamily="2" charset="2"/>
              <a:buChar char="o"/>
              <a:defRPr sz="2800">
                <a:solidFill>
                  <a:schemeClr val="bg1"/>
                </a:solidFill>
                <a:latin typeface="Arial" charset="0"/>
                <a:ea typeface="MS PGothic" pitchFamily="34" charset="-128"/>
              </a:defRPr>
            </a:lvl1pPr>
            <a:lvl2pPr marL="742950" indent="-285750" eaLnBrk="0" hangingPunct="0">
              <a:spcBef>
                <a:spcPct val="20000"/>
              </a:spcBef>
              <a:buClr>
                <a:srgbClr val="4C6B66"/>
              </a:buClr>
              <a:buChar char="–"/>
              <a:defRPr sz="2800">
                <a:solidFill>
                  <a:schemeClr val="bg1"/>
                </a:solidFill>
                <a:latin typeface="Arial" charset="0"/>
                <a:ea typeface="MS PGothic" pitchFamily="34" charset="-128"/>
              </a:defRPr>
            </a:lvl2pPr>
            <a:lvl3pPr marL="1143000" indent="-228600" eaLnBrk="0" hangingPunct="0">
              <a:spcBef>
                <a:spcPct val="20000"/>
              </a:spcBef>
              <a:buClr>
                <a:srgbClr val="4C6B66"/>
              </a:buClr>
              <a:buSzPct val="65000"/>
              <a:buFont typeface="Wingdings" pitchFamily="2" charset="2"/>
              <a:buChar char="o"/>
              <a:defRPr sz="2800">
                <a:solidFill>
                  <a:schemeClr val="bg1"/>
                </a:solidFill>
                <a:latin typeface="Arial" charset="0"/>
                <a:ea typeface="MS PGothic" pitchFamily="34" charset="-128"/>
              </a:defRPr>
            </a:lvl3pPr>
            <a:lvl4pPr marL="1600200" indent="-228600" eaLnBrk="0" hangingPunct="0">
              <a:spcBef>
                <a:spcPct val="20000"/>
              </a:spcBef>
              <a:buClr>
                <a:srgbClr val="4C6B66"/>
              </a:buClr>
              <a:buSzPct val="80000"/>
              <a:buChar char="–"/>
              <a:defRPr sz="2800">
                <a:solidFill>
                  <a:schemeClr val="bg1"/>
                </a:solidFill>
                <a:latin typeface="Arial" charset="0"/>
                <a:ea typeface="MS PGothic" pitchFamily="34" charset="-128"/>
              </a:defRPr>
            </a:lvl4pPr>
            <a:lvl5pPr marL="2057400" indent="-228600" eaLnBrk="0" hangingPunct="0">
              <a:spcBef>
                <a:spcPct val="20000"/>
              </a:spcBef>
              <a:buClr>
                <a:srgbClr val="4C6B66"/>
              </a:buClr>
              <a:buSzPct val="90000"/>
              <a:buChar char="»"/>
              <a:defRPr sz="2800">
                <a:solidFill>
                  <a:schemeClr val="bg1"/>
                </a:solidFill>
                <a:latin typeface="Arial" charset="0"/>
                <a:ea typeface="MS PGothic" pitchFamily="34" charset="-128"/>
              </a:defRPr>
            </a:lvl5pPr>
            <a:lvl6pPr marL="2514600" indent="-228600" eaLnBrk="0" fontAlgn="base" hangingPunct="0">
              <a:spcBef>
                <a:spcPct val="20000"/>
              </a:spcBef>
              <a:spcAft>
                <a:spcPct val="0"/>
              </a:spcAft>
              <a:buClr>
                <a:srgbClr val="4C6B66"/>
              </a:buClr>
              <a:buSzPct val="90000"/>
              <a:buChar char="»"/>
              <a:defRPr sz="2800">
                <a:solidFill>
                  <a:schemeClr val="bg1"/>
                </a:solidFill>
                <a:latin typeface="Arial" charset="0"/>
                <a:ea typeface="MS PGothic" pitchFamily="34" charset="-128"/>
              </a:defRPr>
            </a:lvl6pPr>
            <a:lvl7pPr marL="2971800" indent="-228600" eaLnBrk="0" fontAlgn="base" hangingPunct="0">
              <a:spcBef>
                <a:spcPct val="20000"/>
              </a:spcBef>
              <a:spcAft>
                <a:spcPct val="0"/>
              </a:spcAft>
              <a:buClr>
                <a:srgbClr val="4C6B66"/>
              </a:buClr>
              <a:buSzPct val="90000"/>
              <a:buChar char="»"/>
              <a:defRPr sz="2800">
                <a:solidFill>
                  <a:schemeClr val="bg1"/>
                </a:solidFill>
                <a:latin typeface="Arial" charset="0"/>
                <a:ea typeface="MS PGothic" pitchFamily="34" charset="-128"/>
              </a:defRPr>
            </a:lvl7pPr>
            <a:lvl8pPr marL="3429000" indent="-228600" eaLnBrk="0" fontAlgn="base" hangingPunct="0">
              <a:spcBef>
                <a:spcPct val="20000"/>
              </a:spcBef>
              <a:spcAft>
                <a:spcPct val="0"/>
              </a:spcAft>
              <a:buClr>
                <a:srgbClr val="4C6B66"/>
              </a:buClr>
              <a:buSzPct val="90000"/>
              <a:buChar char="»"/>
              <a:defRPr sz="2800">
                <a:solidFill>
                  <a:schemeClr val="bg1"/>
                </a:solidFill>
                <a:latin typeface="Arial" charset="0"/>
                <a:ea typeface="MS PGothic" pitchFamily="34" charset="-128"/>
              </a:defRPr>
            </a:lvl8pPr>
            <a:lvl9pPr marL="3886200" indent="-228600" eaLnBrk="0" fontAlgn="base" hangingPunct="0">
              <a:spcBef>
                <a:spcPct val="20000"/>
              </a:spcBef>
              <a:spcAft>
                <a:spcPct val="0"/>
              </a:spcAft>
              <a:buClr>
                <a:srgbClr val="4C6B66"/>
              </a:buClr>
              <a:buSzPct val="90000"/>
              <a:buChar char="»"/>
              <a:defRPr sz="2800">
                <a:solidFill>
                  <a:schemeClr val="bg1"/>
                </a:solidFill>
                <a:latin typeface="Arial" charset="0"/>
                <a:ea typeface="MS PGothic" pitchFamily="34" charset="-128"/>
              </a:defRPr>
            </a:lvl9pPr>
          </a:lstStyle>
          <a:p>
            <a:pPr eaLnBrk="1" hangingPunct="1">
              <a:spcBef>
                <a:spcPct val="0"/>
              </a:spcBef>
              <a:buClrTx/>
              <a:buSzTx/>
              <a:buFontTx/>
              <a:buNone/>
            </a:pPr>
            <a:r>
              <a:rPr lang="ro-MD" altLang="en-US" sz="3600" dirty="0">
                <a:solidFill>
                  <a:srgbClr val="00B050"/>
                </a:solidFill>
              </a:rPr>
              <a:t>MF despre MF</a:t>
            </a:r>
            <a:endParaRPr lang="en-GB" altLang="en-US" sz="3600" dirty="0">
              <a:solidFill>
                <a:srgbClr val="00B050"/>
              </a:solidFill>
            </a:endParaRPr>
          </a:p>
        </p:txBody>
      </p:sp>
    </p:spTree>
    <p:extLst>
      <p:ext uri="{BB962C8B-B14F-4D97-AF65-F5344CB8AC3E}">
        <p14:creationId xmlns:p14="http://schemas.microsoft.com/office/powerpoint/2010/main" val="3412651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8640"/>
            <a:ext cx="8119814" cy="1325563"/>
          </a:xfrm>
        </p:spPr>
        <p:txBody>
          <a:bodyPr>
            <a:normAutofit/>
          </a:bodyPr>
          <a:lstStyle/>
          <a:p>
            <a:r>
              <a:rPr lang="it-IT" dirty="0"/>
              <a:t>Dărâmarea pereților </a:t>
            </a:r>
            <a:r>
              <a:rPr lang="ro-MD" dirty="0"/>
              <a:t>ce există </a:t>
            </a:r>
            <a:r>
              <a:rPr lang="it-IT" dirty="0"/>
              <a:t>în </a:t>
            </a:r>
            <a:r>
              <a:rPr lang="ro-MD" dirty="0"/>
              <a:t>percepții</a:t>
            </a:r>
            <a:r>
              <a:rPr lang="it-IT" dirty="0"/>
              <a:t> și </a:t>
            </a:r>
            <a:r>
              <a:rPr lang="ro-MD" dirty="0"/>
              <a:t>în cadrul </a:t>
            </a:r>
            <a:r>
              <a:rPr lang="it-IT" dirty="0"/>
              <a:t>sisteme</a:t>
            </a:r>
            <a:r>
              <a:rPr lang="ro-MD" dirty="0"/>
              <a:t>lor</a:t>
            </a:r>
            <a:endParaRPr lang="en-US" dirty="0"/>
          </a:p>
        </p:txBody>
      </p:sp>
      <p:pic>
        <p:nvPicPr>
          <p:cNvPr id="3" name="Picture 2"/>
          <p:cNvPicPr>
            <a:picLocks noChangeAspect="1"/>
          </p:cNvPicPr>
          <p:nvPr/>
        </p:nvPicPr>
        <p:blipFill>
          <a:blip r:embed="rId2"/>
          <a:stretch>
            <a:fillRect/>
          </a:stretch>
        </p:blipFill>
        <p:spPr>
          <a:xfrm>
            <a:off x="238720" y="1331953"/>
            <a:ext cx="4026669" cy="3168352"/>
          </a:xfrm>
          <a:prstGeom prst="rect">
            <a:avLst/>
          </a:prstGeom>
        </p:spPr>
      </p:pic>
      <p:pic>
        <p:nvPicPr>
          <p:cNvPr id="4" name="Picture 3"/>
          <p:cNvPicPr>
            <a:picLocks noChangeAspect="1"/>
          </p:cNvPicPr>
          <p:nvPr/>
        </p:nvPicPr>
        <p:blipFill>
          <a:blip r:embed="rId3"/>
          <a:stretch>
            <a:fillRect/>
          </a:stretch>
        </p:blipFill>
        <p:spPr>
          <a:xfrm>
            <a:off x="4125317" y="2818119"/>
            <a:ext cx="4761880" cy="3364372"/>
          </a:xfrm>
          <a:prstGeom prst="rect">
            <a:avLst/>
          </a:prstGeom>
        </p:spPr>
      </p:pic>
    </p:spTree>
    <p:extLst>
      <p:ext uri="{BB962C8B-B14F-4D97-AF65-F5344CB8AC3E}">
        <p14:creationId xmlns:p14="http://schemas.microsoft.com/office/powerpoint/2010/main" val="260927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65D16D-38C3-A342-B7CF-A93B6BF7EE8F}"/>
              </a:ext>
            </a:extLst>
          </p:cNvPr>
          <p:cNvSpPr>
            <a:spLocks noGrp="1"/>
          </p:cNvSpPr>
          <p:nvPr>
            <p:ph type="title"/>
          </p:nvPr>
        </p:nvSpPr>
        <p:spPr/>
        <p:txBody>
          <a:bodyPr/>
          <a:lstStyle/>
          <a:p>
            <a:r>
              <a:rPr lang="ro-MD" dirty="0"/>
              <a:t>Sumar</a:t>
            </a:r>
            <a:endParaRPr lang="en-US" dirty="0"/>
          </a:p>
        </p:txBody>
      </p:sp>
      <p:sp>
        <p:nvSpPr>
          <p:cNvPr id="3" name="Content Placeholder 2"/>
          <p:cNvSpPr>
            <a:spLocks noGrp="1"/>
          </p:cNvSpPr>
          <p:nvPr>
            <p:ph idx="1"/>
          </p:nvPr>
        </p:nvSpPr>
        <p:spPr>
          <a:xfrm>
            <a:off x="467544" y="1124744"/>
            <a:ext cx="8352928" cy="4351338"/>
          </a:xfrm>
        </p:spPr>
        <p:txBody>
          <a:bodyPr>
            <a:noAutofit/>
          </a:bodyPr>
          <a:lstStyle/>
          <a:p>
            <a:pPr marL="0" indent="0">
              <a:buNone/>
            </a:pPr>
            <a:r>
              <a:rPr lang="ro-MD" sz="2400" b="1" dirty="0">
                <a:cs typeface="Arial"/>
              </a:rPr>
              <a:t>Asistența centrată pe persoană sau persoane ... </a:t>
            </a:r>
            <a:endParaRPr lang="en-GB" sz="2400" b="1" dirty="0">
              <a:cs typeface="Arial"/>
            </a:endParaRPr>
          </a:p>
          <a:p>
            <a:pPr marL="342900" lvl="0" indent="-342900">
              <a:spcAft>
                <a:spcPts val="800"/>
              </a:spcAft>
              <a:tabLst>
                <a:tab pos="457200" algn="l"/>
              </a:tabLst>
            </a:pPr>
            <a:r>
              <a:rPr lang="ro-MD" sz="2200" dirty="0">
                <a:ea typeface="Calibri" panose="020F0502020204030204" pitchFamily="34" charset="0"/>
                <a:cs typeface="Times New Roman" panose="02020603050405020304" pitchFamily="18" charset="0"/>
              </a:rPr>
              <a:t>Este organizată </a:t>
            </a:r>
            <a:r>
              <a:rPr lang="ro-MD" sz="2200" dirty="0">
                <a:effectLst/>
                <a:ea typeface="Calibri" panose="020F0502020204030204" pitchFamily="34" charset="0"/>
                <a:cs typeface="Times New Roman" panose="02020603050405020304" pitchFamily="18" charset="0"/>
              </a:rPr>
              <a:t>în jurul necesităților și așteptărilor persoanelor și nu al bolilor.</a:t>
            </a:r>
            <a:endParaRPr lang="en-US" sz="2200" dirty="0">
              <a:effectLst/>
              <a:ea typeface="Calibri" panose="020F0502020204030204" pitchFamily="34" charset="0"/>
              <a:cs typeface="Times New Roman" panose="02020603050405020304" pitchFamily="18" charset="0"/>
            </a:endParaRPr>
          </a:p>
          <a:p>
            <a:pPr marL="342900" lvl="0" indent="-342900">
              <a:spcAft>
                <a:spcPts val="800"/>
              </a:spcAft>
              <a:buFont typeface="Arial" panose="020B0604020202020204" pitchFamily="34" charset="0"/>
              <a:buChar char="•"/>
              <a:tabLst>
                <a:tab pos="457200" algn="l"/>
              </a:tabLst>
            </a:pPr>
            <a:r>
              <a:rPr lang="ro-MD" sz="2200" dirty="0">
                <a:effectLst/>
                <a:ea typeface="Calibri" panose="020F0502020204030204" pitchFamily="34" charset="0"/>
                <a:cs typeface="Times New Roman" panose="02020603050405020304" pitchFamily="18" charset="0"/>
              </a:rPr>
              <a:t>Este baza pentru sistemele de sănătate și de asistență socială pentru a îmbunătăți experiențele de asistență și rezultatele asistenței pentru oameni, pentru a promova sisteme durabile din punct de vedere economic și pentru a sprijini forța de muncă să ofere asistența într-un mod integrat.</a:t>
            </a:r>
            <a:endParaRPr lang="en-US" sz="2200" dirty="0">
              <a:effectLst/>
              <a:ea typeface="Calibri" panose="020F0502020204030204" pitchFamily="34" charset="0"/>
              <a:cs typeface="Times New Roman" panose="02020603050405020304" pitchFamily="18" charset="0"/>
            </a:endParaRPr>
          </a:p>
          <a:p>
            <a:pPr marL="342900" lvl="0" indent="-342900">
              <a:spcAft>
                <a:spcPts val="800"/>
              </a:spcAft>
              <a:buFont typeface="Arial" panose="020B0604020202020204" pitchFamily="34" charset="0"/>
              <a:buChar char="•"/>
              <a:tabLst>
                <a:tab pos="457200" algn="l"/>
              </a:tabLst>
            </a:pPr>
            <a:r>
              <a:rPr lang="ro-MD" sz="2200" dirty="0">
                <a:effectLst/>
                <a:ea typeface="Calibri" panose="020F0502020204030204" pitchFamily="34" charset="0"/>
                <a:cs typeface="Times New Roman" panose="02020603050405020304" pitchFamily="18" charset="0"/>
              </a:rPr>
              <a:t>Facilitează organizarea serviciilor pentru a asigura continuitatea asistenței și a implica toate sectoarele relevante.</a:t>
            </a:r>
            <a:endParaRPr lang="en-US" sz="2200" dirty="0">
              <a:effectLst/>
              <a:ea typeface="Calibri" panose="020F0502020204030204" pitchFamily="34" charset="0"/>
              <a:cs typeface="Times New Roman" panose="02020603050405020304" pitchFamily="18" charset="0"/>
            </a:endParaRPr>
          </a:p>
          <a:p>
            <a:pPr marL="342900" lvl="0" indent="-342900">
              <a:spcAft>
                <a:spcPts val="800"/>
              </a:spcAft>
              <a:buFont typeface="Arial" panose="020B0604020202020204" pitchFamily="34" charset="0"/>
              <a:buChar char="•"/>
              <a:tabLst>
                <a:tab pos="457200" algn="l"/>
              </a:tabLst>
            </a:pPr>
            <a:r>
              <a:rPr lang="ro-MD" sz="2200" dirty="0">
                <a:effectLst/>
                <a:ea typeface="Calibri" panose="020F0502020204030204" pitchFamily="34" charset="0"/>
                <a:cs typeface="Times New Roman" panose="02020603050405020304" pitchFamily="18" charset="0"/>
              </a:rPr>
              <a:t>Trebuie să fie implementată la toate nivelurile, folosind o varietate de diferite instrumente.</a:t>
            </a:r>
            <a:endParaRPr lang="en-US" sz="2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004022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MD" dirty="0"/>
              <a:t>În cele din urmă</a:t>
            </a:r>
            <a:r>
              <a:rPr lang="fr-FR" dirty="0"/>
              <a:t>, ce </a:t>
            </a:r>
            <a:r>
              <a:rPr lang="ro-MD" dirty="0"/>
              <a:t>ne dorim </a:t>
            </a:r>
            <a:r>
              <a:rPr lang="fr-FR" dirty="0"/>
              <a:t>?</a:t>
            </a:r>
            <a:endParaRPr lang="en-US" dirty="0"/>
          </a:p>
        </p:txBody>
      </p:sp>
      <p:sp>
        <p:nvSpPr>
          <p:cNvPr id="9" name="Content Placeholder 3">
            <a:extLst>
              <a:ext uri="{FF2B5EF4-FFF2-40B4-BE49-F238E27FC236}">
                <a16:creationId xmlns:a16="http://schemas.microsoft.com/office/drawing/2014/main" id="{1EA11C21-3FE0-9A4C-9193-C1674EFB9F9E}"/>
              </a:ext>
            </a:extLst>
          </p:cNvPr>
          <p:cNvSpPr>
            <a:spLocks noGrp="1"/>
          </p:cNvSpPr>
          <p:nvPr>
            <p:ph idx="1"/>
          </p:nvPr>
        </p:nvSpPr>
        <p:spPr>
          <a:xfrm>
            <a:off x="628650" y="1772816"/>
            <a:ext cx="7886700" cy="2614274"/>
          </a:xfrm>
        </p:spPr>
        <p:txBody>
          <a:bodyPr>
            <a:normAutofit/>
          </a:bodyPr>
          <a:lstStyle/>
          <a:p>
            <a:pPr algn="ctr">
              <a:buFontTx/>
              <a:buNone/>
            </a:pPr>
            <a:r>
              <a:rPr lang="ro-MD" sz="2800" dirty="0"/>
              <a:t>Îmi </a:t>
            </a:r>
            <a:r>
              <a:rPr lang="ro-MD" sz="2800" b="1" dirty="0"/>
              <a:t>pot planifica asistența împreună cu oameni care lucrează în comun </a:t>
            </a:r>
            <a:r>
              <a:rPr lang="ro-MD" sz="2800" dirty="0"/>
              <a:t>pentru a mă înțelege pe mine și pe îngrijitorul(ii) mei, oameni care </a:t>
            </a:r>
            <a:r>
              <a:rPr lang="ro-MD" sz="2800" b="1" dirty="0"/>
              <a:t>imi permit să dirijez asistența</a:t>
            </a:r>
            <a:r>
              <a:rPr lang="ro-MD" sz="2800" dirty="0"/>
              <a:t> și care conectează serviciile pentru a obține rezultatele importante pentru mine. ”</a:t>
            </a:r>
            <a:endParaRPr lang="en-GB" sz="2800" dirty="0"/>
          </a:p>
          <a:p>
            <a:pPr algn="ctr">
              <a:buFontTx/>
              <a:buNone/>
            </a:pPr>
            <a:r>
              <a:rPr lang="ro-MD" sz="1600" dirty="0"/>
              <a:t>Vocile Naționale</a:t>
            </a:r>
            <a:r>
              <a:rPr lang="en-GB" sz="1600" dirty="0"/>
              <a:t> 2013</a:t>
            </a:r>
          </a:p>
        </p:txBody>
      </p:sp>
    </p:spTree>
    <p:extLst>
      <p:ext uri="{BB962C8B-B14F-4D97-AF65-F5344CB8AC3E}">
        <p14:creationId xmlns:p14="http://schemas.microsoft.com/office/powerpoint/2010/main" val="1351460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ro-MD" dirty="0"/>
              <a:t>Sănătatea este influențată de mult mai mult</a:t>
            </a:r>
            <a:r>
              <a:rPr lang="en-US" dirty="0"/>
              <a:t>e</a:t>
            </a:r>
            <a:r>
              <a:rPr lang="ro-MD" dirty="0"/>
              <a:t> decât asistența medicală</a:t>
            </a:r>
            <a:endParaRPr lang="en-US" dirty="0"/>
          </a:p>
        </p:txBody>
      </p:sp>
      <p:sp>
        <p:nvSpPr>
          <p:cNvPr id="3" name="Content Placeholder 2"/>
          <p:cNvSpPr>
            <a:spLocks noGrp="1"/>
          </p:cNvSpPr>
          <p:nvPr>
            <p:ph idx="1"/>
          </p:nvPr>
        </p:nvSpPr>
        <p:spPr>
          <a:xfrm>
            <a:off x="628650" y="1340768"/>
            <a:ext cx="7886700" cy="4351338"/>
          </a:xfrm>
        </p:spPr>
        <p:txBody>
          <a:bodyPr>
            <a:normAutofit/>
          </a:bodyPr>
          <a:lstStyle/>
          <a:p>
            <a:pPr marL="0" indent="0">
              <a:lnSpc>
                <a:spcPts val="2300"/>
              </a:lnSpc>
              <a:spcAft>
                <a:spcPct val="30000"/>
              </a:spcAft>
              <a:buNone/>
            </a:pPr>
            <a:r>
              <a:rPr lang="en-US" dirty="0"/>
              <a:t>P</a:t>
            </a:r>
            <a:r>
              <a:rPr lang="ro-MD" dirty="0"/>
              <a:t>ace</a:t>
            </a:r>
            <a:endParaRPr lang="en-US" dirty="0"/>
          </a:p>
          <a:p>
            <a:pPr marL="0" indent="0">
              <a:lnSpc>
                <a:spcPts val="2300"/>
              </a:lnSpc>
              <a:spcAft>
                <a:spcPct val="30000"/>
              </a:spcAft>
              <a:buNone/>
            </a:pPr>
            <a:r>
              <a:rPr lang="ro-MD" dirty="0"/>
              <a:t>Adăpost</a:t>
            </a:r>
            <a:endParaRPr lang="en-US" dirty="0"/>
          </a:p>
          <a:p>
            <a:pPr marL="0" indent="0">
              <a:lnSpc>
                <a:spcPts val="2300"/>
              </a:lnSpc>
              <a:spcAft>
                <a:spcPct val="30000"/>
              </a:spcAft>
              <a:buNone/>
            </a:pPr>
            <a:r>
              <a:rPr lang="ro-MD" dirty="0"/>
              <a:t>Educație</a:t>
            </a:r>
            <a:endParaRPr lang="en-US" dirty="0"/>
          </a:p>
          <a:p>
            <a:pPr marL="0" indent="0">
              <a:lnSpc>
                <a:spcPts val="2300"/>
              </a:lnSpc>
              <a:spcAft>
                <a:spcPct val="30000"/>
              </a:spcAft>
              <a:buNone/>
            </a:pPr>
            <a:r>
              <a:rPr lang="ro-MD" dirty="0"/>
              <a:t>Alimentație</a:t>
            </a:r>
            <a:endParaRPr lang="en-US" dirty="0"/>
          </a:p>
          <a:p>
            <a:pPr marL="0" indent="0">
              <a:lnSpc>
                <a:spcPts val="2300"/>
              </a:lnSpc>
              <a:spcAft>
                <a:spcPct val="30000"/>
              </a:spcAft>
              <a:buNone/>
            </a:pPr>
            <a:r>
              <a:rPr lang="ro-MD" dirty="0"/>
              <a:t>Venit</a:t>
            </a:r>
            <a:endParaRPr lang="en-US" dirty="0"/>
          </a:p>
          <a:p>
            <a:pPr marL="0" indent="0">
              <a:lnSpc>
                <a:spcPts val="2300"/>
              </a:lnSpc>
              <a:spcAft>
                <a:spcPct val="30000"/>
              </a:spcAft>
              <a:buNone/>
            </a:pPr>
            <a:r>
              <a:rPr lang="ro-MD" dirty="0"/>
              <a:t>E</a:t>
            </a:r>
            <a:r>
              <a:rPr lang="en-US" dirty="0"/>
              <a:t>co-s</a:t>
            </a:r>
            <a:r>
              <a:rPr lang="ro-MD" dirty="0"/>
              <a:t>i</a:t>
            </a:r>
            <a:r>
              <a:rPr lang="en-US" dirty="0"/>
              <a:t>stem</a:t>
            </a:r>
            <a:r>
              <a:rPr lang="ro-MD" dirty="0"/>
              <a:t> stabil</a:t>
            </a:r>
            <a:endParaRPr lang="en-US" dirty="0"/>
          </a:p>
          <a:p>
            <a:pPr marL="0" indent="0">
              <a:lnSpc>
                <a:spcPts val="2300"/>
              </a:lnSpc>
              <a:spcAft>
                <a:spcPct val="30000"/>
              </a:spcAft>
              <a:buNone/>
            </a:pPr>
            <a:r>
              <a:rPr lang="ro-MD" dirty="0"/>
              <a:t>Resurse sustenabile </a:t>
            </a:r>
            <a:endParaRPr lang="en-US" dirty="0"/>
          </a:p>
          <a:p>
            <a:pPr marL="0" indent="0">
              <a:lnSpc>
                <a:spcPts val="2300"/>
              </a:lnSpc>
              <a:spcAft>
                <a:spcPct val="30000"/>
              </a:spcAft>
              <a:buNone/>
            </a:pPr>
            <a:r>
              <a:rPr lang="ro-MD" dirty="0"/>
              <a:t>Mobilitate</a:t>
            </a:r>
            <a:endParaRPr lang="en-US" dirty="0"/>
          </a:p>
          <a:p>
            <a:pPr marL="0" indent="0">
              <a:lnSpc>
                <a:spcPts val="2300"/>
              </a:lnSpc>
              <a:spcAft>
                <a:spcPct val="30000"/>
              </a:spcAft>
              <a:buNone/>
            </a:pPr>
            <a:r>
              <a:rPr lang="ro-MD" dirty="0"/>
              <a:t>Justiție socială și echitate </a:t>
            </a:r>
            <a:endParaRPr lang="en-US" dirty="0"/>
          </a:p>
        </p:txBody>
      </p:sp>
      <p:sp>
        <p:nvSpPr>
          <p:cNvPr id="5" name="Text Box 4"/>
          <p:cNvSpPr txBox="1">
            <a:spLocks noChangeArrowheads="1"/>
          </p:cNvSpPr>
          <p:nvPr/>
        </p:nvSpPr>
        <p:spPr bwMode="auto">
          <a:xfrm>
            <a:off x="0" y="5564723"/>
            <a:ext cx="3923928"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ro-MD" sz="900" dirty="0">
                <a:solidFill>
                  <a:prstClr val="black"/>
                </a:solidFill>
              </a:rPr>
              <a:t>Organizația Mondială a Sănătății. Carta Ottawa pentru Promovarea Sănătății. Conferința internațională privind Promovarea Sănătății: Mișcarea către o Nouă Sănătate Publică, 17-21 noiembrie 1986 Ottawa, Ontario, Canada, 1986. Accesat la 12 iulie 2002 la &lt;http://www.who.int/hpr/archive/docs/ottawa.html&gt;.</a:t>
            </a:r>
            <a:endParaRPr lang="en-US" sz="900" dirty="0">
              <a:solidFill>
                <a:prstClr val="black"/>
              </a:solidFill>
            </a:endParaRPr>
          </a:p>
          <a:p>
            <a:pPr eaLnBrk="1" hangingPunct="1"/>
            <a:endParaRPr lang="en-US" sz="900" dirty="0">
              <a:solidFill>
                <a:prstClr val="black"/>
              </a:solidFill>
            </a:endParaRPr>
          </a:p>
        </p:txBody>
      </p:sp>
      <p:graphicFrame>
        <p:nvGraphicFramePr>
          <p:cNvPr id="6" name="Chart 5"/>
          <p:cNvGraphicFramePr>
            <a:graphicFrameLocks/>
          </p:cNvGraphicFramePr>
          <p:nvPr>
            <p:extLst>
              <p:ext uri="{D42A27DB-BD31-4B8C-83A1-F6EECF244321}">
                <p14:modId xmlns:p14="http://schemas.microsoft.com/office/powerpoint/2010/main" val="3739958076"/>
              </p:ext>
            </p:extLst>
          </p:nvPr>
        </p:nvGraphicFramePr>
        <p:xfrm>
          <a:off x="3491880" y="269421"/>
          <a:ext cx="5758206" cy="631915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128088" y="5786399"/>
            <a:ext cx="5012870" cy="707886"/>
          </a:xfrm>
          <a:prstGeom prst="rect">
            <a:avLst/>
          </a:prstGeom>
          <a:noFill/>
        </p:spPr>
        <p:txBody>
          <a:bodyPr wrap="square" rtlCol="0">
            <a:spAutoFit/>
          </a:bodyPr>
          <a:lstStyle/>
          <a:p>
            <a:r>
              <a:rPr lang="ro-MD" sz="1000" dirty="0">
                <a:solidFill>
                  <a:prstClr val="black"/>
                </a:solidFill>
                <a:latin typeface="Arial" panose="020B0604020202020204" pitchFamily="34" charset="0"/>
                <a:cs typeface="Arial" panose="020B0604020202020204" pitchFamily="34" charset="0"/>
              </a:rPr>
              <a:t>Determinanți</a:t>
            </a:r>
            <a:r>
              <a:rPr lang="en-US" sz="1000" dirty="0">
                <a:solidFill>
                  <a:prstClr val="black"/>
                </a:solidFill>
                <a:latin typeface="Arial" panose="020B0604020202020204" pitchFamily="34" charset="0"/>
                <a:cs typeface="Arial" panose="020B0604020202020204" pitchFamily="34" charset="0"/>
              </a:rPr>
              <a:t> ai </a:t>
            </a:r>
            <a:r>
              <a:rPr lang="ro-MD" sz="1000" dirty="0">
                <a:solidFill>
                  <a:prstClr val="black"/>
                </a:solidFill>
                <a:latin typeface="Arial" panose="020B0604020202020204" pitchFamily="34" charset="0"/>
                <a:cs typeface="Arial" panose="020B0604020202020204" pitchFamily="34" charset="0"/>
              </a:rPr>
              <a:t>Sănătății</a:t>
            </a:r>
            <a:r>
              <a:rPr lang="en-US" sz="1000" dirty="0">
                <a:solidFill>
                  <a:prstClr val="black"/>
                </a:solidFill>
                <a:latin typeface="Arial" panose="020B0604020202020204" pitchFamily="34" charset="0"/>
                <a:cs typeface="Arial" panose="020B0604020202020204" pitchFamily="34" charset="0"/>
              </a:rPr>
              <a:t>, model </a:t>
            </a:r>
            <a:r>
              <a:rPr lang="ro-MD" sz="1000" dirty="0">
                <a:solidFill>
                  <a:prstClr val="black"/>
                </a:solidFill>
                <a:latin typeface="Arial" panose="020B0604020202020204" pitchFamily="34" charset="0"/>
                <a:cs typeface="Arial" panose="020B0604020202020204" pitchFamily="34" charset="0"/>
              </a:rPr>
              <a:t>bazat</a:t>
            </a:r>
            <a:r>
              <a:rPr lang="en-US" sz="1000" dirty="0">
                <a:solidFill>
                  <a:prstClr val="black"/>
                </a:solidFill>
                <a:latin typeface="Arial" panose="020B0604020202020204" pitchFamily="34" charset="0"/>
                <a:cs typeface="Arial" panose="020B0604020202020204" pitchFamily="34" charset="0"/>
              </a:rPr>
              <a:t> pe </a:t>
            </a:r>
            <a:r>
              <a:rPr lang="ro-MD" sz="1000" dirty="0">
                <a:solidFill>
                  <a:prstClr val="black"/>
                </a:solidFill>
                <a:latin typeface="Arial" panose="020B0604020202020204" pitchFamily="34" charset="0"/>
                <a:cs typeface="Arial" panose="020B0604020202020204" pitchFamily="34" charset="0"/>
              </a:rPr>
              <a:t>cadrul</a:t>
            </a:r>
            <a:r>
              <a:rPr lang="en-US" sz="1000" dirty="0">
                <a:solidFill>
                  <a:prstClr val="black"/>
                </a:solidFill>
                <a:latin typeface="Arial" panose="020B0604020202020204" pitchFamily="34" charset="0"/>
                <a:cs typeface="Arial" panose="020B0604020202020204" pitchFamily="34" charset="0"/>
              </a:rPr>
              <a:t> </a:t>
            </a:r>
            <a:r>
              <a:rPr lang="ro-MD" sz="1000" dirty="0">
                <a:solidFill>
                  <a:prstClr val="black"/>
                </a:solidFill>
                <a:latin typeface="Arial" panose="020B0604020202020204" pitchFamily="34" charset="0"/>
                <a:cs typeface="Arial" panose="020B0604020202020204" pitchFamily="34" charset="0"/>
              </a:rPr>
              <a:t>dezvoltat</a:t>
            </a:r>
            <a:r>
              <a:rPr lang="en-US" sz="1000" dirty="0">
                <a:solidFill>
                  <a:prstClr val="black"/>
                </a:solidFill>
                <a:latin typeface="Arial" panose="020B0604020202020204" pitchFamily="34" charset="0"/>
                <a:cs typeface="Arial" panose="020B0604020202020204" pitchFamily="34" charset="0"/>
              </a:rPr>
              <a:t> de: </a:t>
            </a:r>
            <a:r>
              <a:rPr lang="en-US" sz="1000" dirty="0" err="1">
                <a:solidFill>
                  <a:prstClr val="black"/>
                </a:solidFill>
                <a:latin typeface="Arial" panose="020B0604020202020204" pitchFamily="34" charset="0"/>
                <a:cs typeface="Arial" panose="020B0604020202020204" pitchFamily="34" charset="0"/>
              </a:rPr>
              <a:t>Tarlov</a:t>
            </a:r>
            <a:r>
              <a:rPr lang="en-US" sz="1000" dirty="0">
                <a:solidFill>
                  <a:prstClr val="black"/>
                </a:solidFill>
                <a:latin typeface="Arial" panose="020B0604020202020204" pitchFamily="34" charset="0"/>
                <a:cs typeface="Arial" panose="020B0604020202020204" pitchFamily="34" charset="0"/>
              </a:rPr>
              <a:t> AR.  </a:t>
            </a:r>
            <a:r>
              <a:rPr lang="en-US" sz="1000" i="1" dirty="0">
                <a:solidFill>
                  <a:prstClr val="black"/>
                </a:solidFill>
                <a:latin typeface="Arial" panose="020B0604020202020204" pitchFamily="34" charset="0"/>
                <a:cs typeface="Arial" panose="020B0604020202020204" pitchFamily="34" charset="0"/>
              </a:rPr>
              <a:t>Ann N Y Acad Sci </a:t>
            </a:r>
            <a:r>
              <a:rPr lang="en-US" sz="1000" dirty="0">
                <a:solidFill>
                  <a:prstClr val="black"/>
                </a:solidFill>
                <a:latin typeface="Arial" panose="020B0604020202020204" pitchFamily="34" charset="0"/>
                <a:cs typeface="Arial" panose="020B0604020202020204" pitchFamily="34" charset="0"/>
              </a:rPr>
              <a:t>1999; 896: 281-93; </a:t>
            </a:r>
            <a:r>
              <a:rPr lang="ro-MD" sz="1000" dirty="0">
                <a:solidFill>
                  <a:prstClr val="black"/>
                </a:solidFill>
                <a:latin typeface="Arial" panose="020B0604020202020204" pitchFamily="34" charset="0"/>
                <a:cs typeface="Arial" panose="020B0604020202020204" pitchFamily="34" charset="0"/>
              </a:rPr>
              <a:t>și</a:t>
            </a:r>
            <a:r>
              <a:rPr lang="en-US" sz="1000" dirty="0">
                <a:solidFill>
                  <a:prstClr val="black"/>
                </a:solidFill>
                <a:latin typeface="Arial" panose="020B0604020202020204" pitchFamily="34" charset="0"/>
                <a:cs typeface="Arial" panose="020B0604020202020204" pitchFamily="34" charset="0"/>
              </a:rPr>
              <a:t> Kindig D, Asada Y, Booske B. </a:t>
            </a:r>
            <a:r>
              <a:rPr lang="en-US" sz="1000" i="1" dirty="0">
                <a:solidFill>
                  <a:prstClr val="black"/>
                </a:solidFill>
                <a:latin typeface="Arial" panose="020B0604020202020204" pitchFamily="34" charset="0"/>
                <a:cs typeface="Arial" panose="020B0604020202020204" pitchFamily="34" charset="0"/>
              </a:rPr>
              <a:t>JAMA</a:t>
            </a:r>
            <a:r>
              <a:rPr lang="en-US" sz="1000" dirty="0">
                <a:solidFill>
                  <a:prstClr val="black"/>
                </a:solidFill>
                <a:latin typeface="Arial" panose="020B0604020202020204" pitchFamily="34" charset="0"/>
                <a:cs typeface="Arial" panose="020B0604020202020204" pitchFamily="34" charset="0"/>
              </a:rPr>
              <a:t> 2008; 299(17): 2081-2083.</a:t>
            </a:r>
          </a:p>
          <a:p>
            <a:endParaRPr lang="en-US" sz="1000" dirty="0">
              <a:solidFill>
                <a:prstClr val="black"/>
              </a:solidFill>
            </a:endParaRPr>
          </a:p>
        </p:txBody>
      </p:sp>
    </p:spTree>
    <p:extLst>
      <p:ext uri="{BB962C8B-B14F-4D97-AF65-F5344CB8AC3E}">
        <p14:creationId xmlns:p14="http://schemas.microsoft.com/office/powerpoint/2010/main" val="155609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C0F13C-C01C-934C-A869-F29CCBD4E0B9}"/>
              </a:ext>
            </a:extLst>
          </p:cNvPr>
          <p:cNvSpPr>
            <a:spLocks noGrp="1"/>
          </p:cNvSpPr>
          <p:nvPr>
            <p:ph type="title"/>
          </p:nvPr>
        </p:nvSpPr>
        <p:spPr/>
        <p:txBody>
          <a:bodyPr>
            <a:normAutofit/>
          </a:bodyPr>
          <a:lstStyle/>
          <a:p>
            <a:r>
              <a:rPr lang="ro-MD" dirty="0"/>
              <a:t>Serviciile centrate pe persoană necesită Abilitarea persoanelor spre auto-îngrijire </a:t>
            </a:r>
            <a:r>
              <a:rPr lang="en-GB" dirty="0"/>
              <a:t> </a:t>
            </a:r>
            <a:endParaRPr lang="en-US" dirty="0"/>
          </a:p>
        </p:txBody>
      </p:sp>
      <p:pic>
        <p:nvPicPr>
          <p:cNvPr id="79874" name="Picture 3" descr="LTC copy"/>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8769" y="4623880"/>
            <a:ext cx="4161366" cy="1629971"/>
          </a:xfrm>
        </p:spPr>
      </p:pic>
      <p:grpSp>
        <p:nvGrpSpPr>
          <p:cNvPr id="2" name="Group 4"/>
          <p:cNvGrpSpPr>
            <a:grpSpLocks/>
          </p:cNvGrpSpPr>
          <p:nvPr/>
        </p:nvGrpSpPr>
        <p:grpSpPr bwMode="auto">
          <a:xfrm>
            <a:off x="3175001" y="3389314"/>
            <a:ext cx="2374900" cy="1243013"/>
            <a:chOff x="2000" y="2135"/>
            <a:chExt cx="1496" cy="783"/>
          </a:xfrm>
        </p:grpSpPr>
        <p:sp>
          <p:nvSpPr>
            <p:cNvPr id="79880" name="Text Box 5"/>
            <p:cNvSpPr txBox="1">
              <a:spLocks noChangeArrowheads="1"/>
            </p:cNvSpPr>
            <p:nvPr/>
          </p:nvSpPr>
          <p:spPr bwMode="auto">
            <a:xfrm>
              <a:off x="2000" y="2511"/>
              <a:ext cx="1496" cy="40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spcBef>
                  <a:spcPct val="50000"/>
                </a:spcBef>
              </a:pPr>
              <a:r>
                <a:rPr lang="ro-MD" altLang="en-US" b="1" dirty="0">
                  <a:solidFill>
                    <a:srgbClr val="CC3300"/>
                  </a:solidFill>
                  <a:latin typeface="Arial"/>
                  <a:cs typeface="Arial"/>
                </a:rPr>
                <a:t>Ore cu un specialist </a:t>
              </a:r>
              <a:r>
                <a:rPr lang="en-GB" altLang="en-US" b="1" dirty="0">
                  <a:solidFill>
                    <a:srgbClr val="CC3300"/>
                  </a:solidFill>
                  <a:latin typeface="Arial"/>
                  <a:cs typeface="Arial"/>
                </a:rPr>
                <a:t>= 3 </a:t>
              </a:r>
              <a:r>
                <a:rPr lang="ro-MD" altLang="en-US" b="1" dirty="0">
                  <a:solidFill>
                    <a:srgbClr val="CC3300"/>
                  </a:solidFill>
                  <a:latin typeface="Arial"/>
                  <a:cs typeface="Arial"/>
                </a:rPr>
                <a:t>pe an </a:t>
              </a:r>
              <a:r>
                <a:rPr lang="en-GB" altLang="en-US" b="1" dirty="0">
                  <a:solidFill>
                    <a:srgbClr val="CC3300"/>
                  </a:solidFill>
                  <a:latin typeface="Arial"/>
                  <a:cs typeface="Arial"/>
                </a:rPr>
                <a:t> </a:t>
              </a:r>
            </a:p>
          </p:txBody>
        </p:sp>
        <p:sp>
          <p:nvSpPr>
            <p:cNvPr id="79881" name="Line 6"/>
            <p:cNvSpPr>
              <a:spLocks noChangeShapeType="1"/>
            </p:cNvSpPr>
            <p:nvPr/>
          </p:nvSpPr>
          <p:spPr bwMode="auto">
            <a:xfrm flipV="1">
              <a:off x="2713" y="2135"/>
              <a:ext cx="235" cy="376"/>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GB"/>
            </a:p>
          </p:txBody>
        </p:sp>
      </p:grpSp>
      <p:grpSp>
        <p:nvGrpSpPr>
          <p:cNvPr id="3" name="Group 7"/>
          <p:cNvGrpSpPr>
            <a:grpSpLocks/>
          </p:cNvGrpSpPr>
          <p:nvPr/>
        </p:nvGrpSpPr>
        <p:grpSpPr bwMode="auto">
          <a:xfrm>
            <a:off x="5906524" y="2755972"/>
            <a:ext cx="2663825" cy="2039008"/>
            <a:chOff x="3715" y="1804"/>
            <a:chExt cx="1542" cy="1159"/>
          </a:xfrm>
        </p:grpSpPr>
        <p:sp>
          <p:nvSpPr>
            <p:cNvPr id="79878" name="Text Box 8"/>
            <p:cNvSpPr txBox="1">
              <a:spLocks noChangeArrowheads="1"/>
            </p:cNvSpPr>
            <p:nvPr/>
          </p:nvSpPr>
          <p:spPr bwMode="auto">
            <a:xfrm>
              <a:off x="3715" y="2596"/>
              <a:ext cx="1542" cy="36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spcBef>
                  <a:spcPct val="50000"/>
                </a:spcBef>
              </a:pPr>
              <a:r>
                <a:rPr lang="ro-MD" altLang="en-US" b="1" dirty="0">
                  <a:solidFill>
                    <a:srgbClr val="00CC99"/>
                  </a:solidFill>
                  <a:latin typeface="Arial"/>
                  <a:cs typeface="Arial"/>
                </a:rPr>
                <a:t>Auto-îngrijire </a:t>
              </a:r>
              <a:r>
                <a:rPr lang="en-GB" altLang="en-US" b="1" dirty="0">
                  <a:solidFill>
                    <a:srgbClr val="00CC99"/>
                  </a:solidFill>
                  <a:latin typeface="Arial"/>
                  <a:cs typeface="Arial"/>
                </a:rPr>
                <a:t>= 8757</a:t>
              </a:r>
              <a:r>
                <a:rPr lang="ro-MD" altLang="en-US" b="1" dirty="0">
                  <a:solidFill>
                    <a:srgbClr val="00CC99"/>
                  </a:solidFill>
                  <a:latin typeface="Arial"/>
                  <a:cs typeface="Arial"/>
                </a:rPr>
                <a:t> ore pe an </a:t>
              </a:r>
              <a:r>
                <a:rPr lang="en-GB" altLang="en-US" b="1" dirty="0">
                  <a:solidFill>
                    <a:srgbClr val="00CC99"/>
                  </a:solidFill>
                  <a:latin typeface="Arial"/>
                  <a:cs typeface="Arial"/>
                </a:rPr>
                <a:t> </a:t>
              </a:r>
            </a:p>
          </p:txBody>
        </p:sp>
        <p:sp>
          <p:nvSpPr>
            <p:cNvPr id="79879" name="Line 9"/>
            <p:cNvSpPr>
              <a:spLocks noChangeShapeType="1"/>
            </p:cNvSpPr>
            <p:nvPr/>
          </p:nvSpPr>
          <p:spPr bwMode="auto">
            <a:xfrm flipH="1" flipV="1">
              <a:off x="3999" y="1804"/>
              <a:ext cx="173" cy="776"/>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GB"/>
            </a:p>
          </p:txBody>
        </p:sp>
      </p:grpSp>
      <p:sp>
        <p:nvSpPr>
          <p:cNvPr id="79877" name="Title 1"/>
          <p:cNvSpPr txBox="1">
            <a:spLocks/>
          </p:cNvSpPr>
          <p:nvPr/>
        </p:nvSpPr>
        <p:spPr bwMode="auto">
          <a:xfrm>
            <a:off x="467544" y="1417638"/>
            <a:ext cx="8047806" cy="72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lnSpc>
                <a:spcPts val="4200"/>
              </a:lnSpc>
            </a:pPr>
            <a:r>
              <a:rPr lang="ro-MD" altLang="en-US" sz="3200" dirty="0">
                <a:latin typeface="Arial"/>
                <a:cs typeface="Arial"/>
              </a:rPr>
              <a:t>Îngrijirea</a:t>
            </a:r>
            <a:r>
              <a:rPr lang="en-GB" altLang="en-US" sz="3200" dirty="0">
                <a:latin typeface="Arial"/>
                <a:cs typeface="Arial"/>
              </a:rPr>
              <a:t> </a:t>
            </a:r>
            <a:r>
              <a:rPr lang="ro-MD" altLang="en-US" sz="3200" dirty="0">
                <a:latin typeface="Arial"/>
                <a:cs typeface="Arial"/>
              </a:rPr>
              <a:t>personală</a:t>
            </a:r>
            <a:r>
              <a:rPr lang="en-GB" altLang="en-US" sz="3200" dirty="0">
                <a:latin typeface="Arial"/>
                <a:cs typeface="Arial"/>
              </a:rPr>
              <a:t> </a:t>
            </a:r>
            <a:r>
              <a:rPr lang="ro-MD" altLang="en-US" sz="3200" dirty="0">
                <a:latin typeface="Arial"/>
                <a:cs typeface="Arial"/>
              </a:rPr>
              <a:t>este</a:t>
            </a:r>
            <a:r>
              <a:rPr lang="en-GB" altLang="en-US" sz="3200" dirty="0">
                <a:latin typeface="Arial"/>
                <a:cs typeface="Arial"/>
              </a:rPr>
              <a:t> </a:t>
            </a:r>
            <a:r>
              <a:rPr lang="ro-MD" altLang="en-US" sz="3200" dirty="0">
                <a:latin typeface="Arial"/>
                <a:cs typeface="Arial"/>
              </a:rPr>
              <a:t>îngrijirea</a:t>
            </a:r>
            <a:r>
              <a:rPr lang="en-GB" altLang="en-US" sz="3200" dirty="0">
                <a:latin typeface="Arial"/>
                <a:cs typeface="Arial"/>
              </a:rPr>
              <a:t> </a:t>
            </a:r>
            <a:r>
              <a:rPr lang="ro-MD" altLang="en-US" sz="3200" dirty="0">
                <a:latin typeface="Arial"/>
                <a:cs typeface="Arial"/>
              </a:rPr>
              <a:t>obișnuită</a:t>
            </a:r>
            <a:r>
              <a:rPr lang="en-GB" altLang="en-US" sz="3200" dirty="0">
                <a:latin typeface="Arial"/>
                <a:cs typeface="Arial"/>
              </a:rPr>
              <a:t>!</a:t>
            </a:r>
            <a:endParaRPr lang="ro-MD" altLang="en-US" sz="3200" dirty="0">
              <a:latin typeface="Arial"/>
              <a:cs typeface="Arial"/>
            </a:endParaRPr>
          </a:p>
          <a:p>
            <a:pPr algn="ctr">
              <a:lnSpc>
                <a:spcPts val="4200"/>
              </a:lnSpc>
            </a:pPr>
            <a:endParaRPr lang="en-GB" altLang="en-US" sz="3200" dirty="0">
              <a:latin typeface="Arial"/>
              <a:cs typeface="Arial"/>
            </a:endParaRPr>
          </a:p>
        </p:txBody>
      </p:sp>
      <p:sp>
        <p:nvSpPr>
          <p:cNvPr id="6" name="Freeform: Shape 5">
            <a:extLst>
              <a:ext uri="{FF2B5EF4-FFF2-40B4-BE49-F238E27FC236}">
                <a16:creationId xmlns:a16="http://schemas.microsoft.com/office/drawing/2014/main" id="{22DFDFE7-685A-42E1-9745-FF732382C7E3}"/>
              </a:ext>
            </a:extLst>
          </p:cNvPr>
          <p:cNvSpPr/>
          <p:nvPr/>
        </p:nvSpPr>
        <p:spPr>
          <a:xfrm>
            <a:off x="609600" y="2212847"/>
            <a:ext cx="8368935" cy="1272475"/>
          </a:xfrm>
          <a:custGeom>
            <a:avLst/>
            <a:gdLst>
              <a:gd name="connsiteX0" fmla="*/ 0 w 8368935"/>
              <a:gd name="connsiteY0" fmla="*/ 1272475 h 1272475"/>
              <a:gd name="connsiteX1" fmla="*/ 808383 w 8368935"/>
              <a:gd name="connsiteY1" fmla="*/ 517101 h 1272475"/>
              <a:gd name="connsiteX2" fmla="*/ 1497496 w 8368935"/>
              <a:gd name="connsiteY2" fmla="*/ 1219466 h 1272475"/>
              <a:gd name="connsiteX3" fmla="*/ 2332383 w 8368935"/>
              <a:gd name="connsiteY3" fmla="*/ 318318 h 1272475"/>
              <a:gd name="connsiteX4" fmla="*/ 3180522 w 8368935"/>
              <a:gd name="connsiteY4" fmla="*/ 927918 h 1272475"/>
              <a:gd name="connsiteX5" fmla="*/ 4280452 w 8368935"/>
              <a:gd name="connsiteY5" fmla="*/ 172544 h 1272475"/>
              <a:gd name="connsiteX6" fmla="*/ 5420139 w 8368935"/>
              <a:gd name="connsiteY6" fmla="*/ 676127 h 1272475"/>
              <a:gd name="connsiteX7" fmla="*/ 6493565 w 8368935"/>
              <a:gd name="connsiteY7" fmla="*/ 266 h 1272475"/>
              <a:gd name="connsiteX8" fmla="*/ 7593496 w 8368935"/>
              <a:gd name="connsiteY8" fmla="*/ 768892 h 1272475"/>
              <a:gd name="connsiteX9" fmla="*/ 8282609 w 8368935"/>
              <a:gd name="connsiteY9" fmla="*/ 411083 h 1272475"/>
              <a:gd name="connsiteX10" fmla="*/ 8335617 w 8368935"/>
              <a:gd name="connsiteY10" fmla="*/ 225553 h 127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68935" h="1272475">
                <a:moveTo>
                  <a:pt x="0" y="1272475"/>
                </a:moveTo>
                <a:cubicBezTo>
                  <a:pt x="279400" y="899205"/>
                  <a:pt x="558800" y="525936"/>
                  <a:pt x="808383" y="517101"/>
                </a:cubicBezTo>
                <a:cubicBezTo>
                  <a:pt x="1057966" y="508266"/>
                  <a:pt x="1243496" y="1252596"/>
                  <a:pt x="1497496" y="1219466"/>
                </a:cubicBezTo>
                <a:cubicBezTo>
                  <a:pt x="1751496" y="1186335"/>
                  <a:pt x="2051879" y="366909"/>
                  <a:pt x="2332383" y="318318"/>
                </a:cubicBezTo>
                <a:cubicBezTo>
                  <a:pt x="2612887" y="269727"/>
                  <a:pt x="2855844" y="952214"/>
                  <a:pt x="3180522" y="927918"/>
                </a:cubicBezTo>
                <a:cubicBezTo>
                  <a:pt x="3505200" y="903622"/>
                  <a:pt x="3907183" y="214509"/>
                  <a:pt x="4280452" y="172544"/>
                </a:cubicBezTo>
                <a:cubicBezTo>
                  <a:pt x="4653721" y="130579"/>
                  <a:pt x="5051287" y="704840"/>
                  <a:pt x="5420139" y="676127"/>
                </a:cubicBezTo>
                <a:cubicBezTo>
                  <a:pt x="5788991" y="647414"/>
                  <a:pt x="6131339" y="-15195"/>
                  <a:pt x="6493565" y="266"/>
                </a:cubicBezTo>
                <a:cubicBezTo>
                  <a:pt x="6855791" y="15727"/>
                  <a:pt x="7295322" y="700422"/>
                  <a:pt x="7593496" y="768892"/>
                </a:cubicBezTo>
                <a:cubicBezTo>
                  <a:pt x="7891670" y="837362"/>
                  <a:pt x="8158922" y="501639"/>
                  <a:pt x="8282609" y="411083"/>
                </a:cubicBezTo>
                <a:cubicBezTo>
                  <a:pt x="8406296" y="320527"/>
                  <a:pt x="8370956" y="273040"/>
                  <a:pt x="8335617" y="225553"/>
                </a:cubicBezTo>
              </a:path>
            </a:pathLst>
          </a:custGeom>
          <a:solidFill>
            <a:srgbClr val="FFFFFF"/>
          </a:solidFill>
          <a:ln w="76200">
            <a:solidFill>
              <a:schemeClr val="accent3">
                <a:lumMod val="60000"/>
                <a:lumOff val="40000"/>
              </a:schemeClr>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7" name="TextBox 6">
            <a:extLst>
              <a:ext uri="{FF2B5EF4-FFF2-40B4-BE49-F238E27FC236}">
                <a16:creationId xmlns:a16="http://schemas.microsoft.com/office/drawing/2014/main" id="{61D21491-735A-49A2-AA30-90DC2BE6265D}"/>
              </a:ext>
            </a:extLst>
          </p:cNvPr>
          <p:cNvSpPr txBox="1"/>
          <p:nvPr/>
        </p:nvSpPr>
        <p:spPr>
          <a:xfrm rot="18843318">
            <a:off x="238103" y="2726114"/>
            <a:ext cx="1106765" cy="369332"/>
          </a:xfrm>
          <a:prstGeom prst="rect">
            <a:avLst/>
          </a:prstGeom>
          <a:noFill/>
        </p:spPr>
        <p:txBody>
          <a:bodyPr wrap="square" rtlCol="0">
            <a:spAutoFit/>
          </a:bodyPr>
          <a:lstStyle/>
          <a:p>
            <a:r>
              <a:rPr lang="ro-MD" dirty="0"/>
              <a:t>persoana</a:t>
            </a:r>
            <a:endParaRPr lang="en-US" dirty="0"/>
          </a:p>
        </p:txBody>
      </p:sp>
      <p:sp>
        <p:nvSpPr>
          <p:cNvPr id="15" name="TextBox 14">
            <a:extLst>
              <a:ext uri="{FF2B5EF4-FFF2-40B4-BE49-F238E27FC236}">
                <a16:creationId xmlns:a16="http://schemas.microsoft.com/office/drawing/2014/main" id="{4420B315-2E4F-4CD1-9FE0-D4AD118CC791}"/>
              </a:ext>
            </a:extLst>
          </p:cNvPr>
          <p:cNvSpPr txBox="1"/>
          <p:nvPr/>
        </p:nvSpPr>
        <p:spPr>
          <a:xfrm rot="3033471">
            <a:off x="1585932" y="2762257"/>
            <a:ext cx="636442" cy="369332"/>
          </a:xfrm>
          <a:prstGeom prst="rect">
            <a:avLst/>
          </a:prstGeom>
          <a:noFill/>
        </p:spPr>
        <p:txBody>
          <a:bodyPr wrap="square">
            <a:spAutoFit/>
          </a:bodyPr>
          <a:lstStyle/>
          <a:p>
            <a:r>
              <a:rPr lang="ro-MD" dirty="0"/>
              <a:t>care</a:t>
            </a:r>
            <a:endParaRPr lang="en-US" dirty="0"/>
          </a:p>
        </p:txBody>
      </p:sp>
      <p:sp>
        <p:nvSpPr>
          <p:cNvPr id="17" name="TextBox 16">
            <a:extLst>
              <a:ext uri="{FF2B5EF4-FFF2-40B4-BE49-F238E27FC236}">
                <a16:creationId xmlns:a16="http://schemas.microsoft.com/office/drawing/2014/main" id="{40737B88-1A45-4678-A6F8-E29A38BF7FAF}"/>
              </a:ext>
            </a:extLst>
          </p:cNvPr>
          <p:cNvSpPr txBox="1"/>
          <p:nvPr/>
        </p:nvSpPr>
        <p:spPr>
          <a:xfrm rot="18190584">
            <a:off x="1857027" y="2515376"/>
            <a:ext cx="1284564" cy="369332"/>
          </a:xfrm>
          <a:prstGeom prst="rect">
            <a:avLst/>
          </a:prstGeom>
          <a:noFill/>
        </p:spPr>
        <p:txBody>
          <a:bodyPr wrap="square">
            <a:spAutoFit/>
          </a:bodyPr>
          <a:lstStyle/>
          <a:p>
            <a:r>
              <a:rPr lang="ro-MD" dirty="0"/>
              <a:t>Își trăiește</a:t>
            </a:r>
            <a:endParaRPr lang="en-US" dirty="0"/>
          </a:p>
        </p:txBody>
      </p:sp>
      <p:sp>
        <p:nvSpPr>
          <p:cNvPr id="19" name="TextBox 18">
            <a:extLst>
              <a:ext uri="{FF2B5EF4-FFF2-40B4-BE49-F238E27FC236}">
                <a16:creationId xmlns:a16="http://schemas.microsoft.com/office/drawing/2014/main" id="{15DF1D87-63DB-44E1-9AE0-48CA9B6AF856}"/>
              </a:ext>
            </a:extLst>
          </p:cNvPr>
          <p:cNvSpPr txBox="1"/>
          <p:nvPr/>
        </p:nvSpPr>
        <p:spPr>
          <a:xfrm rot="3117038">
            <a:off x="3126573" y="2613019"/>
            <a:ext cx="1012066" cy="369332"/>
          </a:xfrm>
          <a:prstGeom prst="rect">
            <a:avLst/>
          </a:prstGeom>
          <a:noFill/>
        </p:spPr>
        <p:txBody>
          <a:bodyPr wrap="square">
            <a:spAutoFit/>
          </a:bodyPr>
          <a:lstStyle/>
          <a:p>
            <a:r>
              <a:rPr lang="ro-MD" dirty="0"/>
              <a:t>viața</a:t>
            </a:r>
            <a:endParaRPr lang="en-US" dirty="0"/>
          </a:p>
        </p:txBody>
      </p:sp>
      <p:sp>
        <p:nvSpPr>
          <p:cNvPr id="21" name="TextBox 20">
            <a:extLst>
              <a:ext uri="{FF2B5EF4-FFF2-40B4-BE49-F238E27FC236}">
                <a16:creationId xmlns:a16="http://schemas.microsoft.com/office/drawing/2014/main" id="{39A46A8C-8F90-41C9-9BAE-6882F93B49FF}"/>
              </a:ext>
            </a:extLst>
          </p:cNvPr>
          <p:cNvSpPr txBox="1"/>
          <p:nvPr/>
        </p:nvSpPr>
        <p:spPr>
          <a:xfrm rot="19492018">
            <a:off x="3802559" y="2425260"/>
            <a:ext cx="914620" cy="369332"/>
          </a:xfrm>
          <a:prstGeom prst="rect">
            <a:avLst/>
          </a:prstGeom>
          <a:noFill/>
        </p:spPr>
        <p:txBody>
          <a:bodyPr wrap="square">
            <a:spAutoFit/>
          </a:bodyPr>
          <a:lstStyle/>
          <a:p>
            <a:r>
              <a:rPr lang="ro-MD" dirty="0"/>
              <a:t>cu o </a:t>
            </a:r>
            <a:endParaRPr lang="en-US" dirty="0"/>
          </a:p>
        </p:txBody>
      </p:sp>
      <p:sp>
        <p:nvSpPr>
          <p:cNvPr id="23" name="TextBox 22">
            <a:extLst>
              <a:ext uri="{FF2B5EF4-FFF2-40B4-BE49-F238E27FC236}">
                <a16:creationId xmlns:a16="http://schemas.microsoft.com/office/drawing/2014/main" id="{B0F6F566-8776-474E-A188-7E8446DC812C}"/>
              </a:ext>
            </a:extLst>
          </p:cNvPr>
          <p:cNvSpPr txBox="1"/>
          <p:nvPr/>
        </p:nvSpPr>
        <p:spPr>
          <a:xfrm rot="2044593">
            <a:off x="5027869" y="2271245"/>
            <a:ext cx="1159868" cy="369332"/>
          </a:xfrm>
          <a:prstGeom prst="rect">
            <a:avLst/>
          </a:prstGeom>
          <a:noFill/>
        </p:spPr>
        <p:txBody>
          <a:bodyPr wrap="square">
            <a:spAutoFit/>
          </a:bodyPr>
          <a:lstStyle/>
          <a:p>
            <a:r>
              <a:rPr lang="ro-MD" dirty="0"/>
              <a:t>afecțiune</a:t>
            </a:r>
            <a:endParaRPr lang="en-US" dirty="0"/>
          </a:p>
        </p:txBody>
      </p:sp>
      <p:sp>
        <p:nvSpPr>
          <p:cNvPr id="25" name="TextBox 24">
            <a:extLst>
              <a:ext uri="{FF2B5EF4-FFF2-40B4-BE49-F238E27FC236}">
                <a16:creationId xmlns:a16="http://schemas.microsoft.com/office/drawing/2014/main" id="{F9306281-5E69-4028-88AE-8CEC09D18ADB}"/>
              </a:ext>
            </a:extLst>
          </p:cNvPr>
          <p:cNvSpPr txBox="1"/>
          <p:nvPr/>
        </p:nvSpPr>
        <p:spPr>
          <a:xfrm rot="2458064">
            <a:off x="7188369" y="2275595"/>
            <a:ext cx="1395902" cy="369332"/>
          </a:xfrm>
          <a:prstGeom prst="rect">
            <a:avLst/>
          </a:prstGeom>
          <a:noFill/>
        </p:spPr>
        <p:txBody>
          <a:bodyPr wrap="square">
            <a:spAutoFit/>
          </a:bodyPr>
          <a:lstStyle/>
          <a:p>
            <a:r>
              <a:rPr lang="ro-MD" dirty="0"/>
              <a:t>          durată</a:t>
            </a:r>
            <a:endParaRPr lang="en-US" dirty="0"/>
          </a:p>
        </p:txBody>
      </p:sp>
      <p:sp>
        <p:nvSpPr>
          <p:cNvPr id="26" name="TextBox 25">
            <a:extLst>
              <a:ext uri="{FF2B5EF4-FFF2-40B4-BE49-F238E27FC236}">
                <a16:creationId xmlns:a16="http://schemas.microsoft.com/office/drawing/2014/main" id="{228E4E61-FF88-4394-9F22-EE667694464E}"/>
              </a:ext>
            </a:extLst>
          </p:cNvPr>
          <p:cNvSpPr txBox="1"/>
          <p:nvPr/>
        </p:nvSpPr>
        <p:spPr>
          <a:xfrm rot="19222838">
            <a:off x="5715741" y="2292334"/>
            <a:ext cx="1395902" cy="369332"/>
          </a:xfrm>
          <a:prstGeom prst="rect">
            <a:avLst/>
          </a:prstGeom>
          <a:noFill/>
        </p:spPr>
        <p:txBody>
          <a:bodyPr wrap="square">
            <a:spAutoFit/>
          </a:bodyPr>
          <a:lstStyle/>
          <a:p>
            <a:r>
              <a:rPr lang="ro-MD" dirty="0"/>
              <a:t>      de lunga</a:t>
            </a:r>
            <a:endParaRPr lang="en-US" dirty="0"/>
          </a:p>
        </p:txBody>
      </p:sp>
      <p:cxnSp>
        <p:nvCxnSpPr>
          <p:cNvPr id="16" name="Straight Connector 15">
            <a:extLst>
              <a:ext uri="{FF2B5EF4-FFF2-40B4-BE49-F238E27FC236}">
                <a16:creationId xmlns:a16="http://schemas.microsoft.com/office/drawing/2014/main" id="{85D3C4B5-F281-4DA0-B362-047E5C3249A8}"/>
              </a:ext>
            </a:extLst>
          </p:cNvPr>
          <p:cNvCxnSpPr/>
          <p:nvPr/>
        </p:nvCxnSpPr>
        <p:spPr>
          <a:xfrm>
            <a:off x="1308996" y="2220984"/>
            <a:ext cx="0" cy="1289591"/>
          </a:xfrm>
          <a:prstGeom prst="line">
            <a:avLst/>
          </a:prstGeom>
          <a:ln w="79375">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9" name="Straight Connector 28">
            <a:extLst>
              <a:ext uri="{FF2B5EF4-FFF2-40B4-BE49-F238E27FC236}">
                <a16:creationId xmlns:a16="http://schemas.microsoft.com/office/drawing/2014/main" id="{8F65A3CA-20D2-415D-8478-117B39DE895A}"/>
              </a:ext>
            </a:extLst>
          </p:cNvPr>
          <p:cNvCxnSpPr/>
          <p:nvPr/>
        </p:nvCxnSpPr>
        <p:spPr>
          <a:xfrm>
            <a:off x="2555698" y="2308626"/>
            <a:ext cx="0" cy="1289591"/>
          </a:xfrm>
          <a:prstGeom prst="line">
            <a:avLst/>
          </a:prstGeom>
          <a:ln w="79375">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30" name="Straight Connector 29">
            <a:extLst>
              <a:ext uri="{FF2B5EF4-FFF2-40B4-BE49-F238E27FC236}">
                <a16:creationId xmlns:a16="http://schemas.microsoft.com/office/drawing/2014/main" id="{04C66A5C-A050-47F9-901E-5BE4E57E4439}"/>
              </a:ext>
            </a:extLst>
          </p:cNvPr>
          <p:cNvCxnSpPr/>
          <p:nvPr/>
        </p:nvCxnSpPr>
        <p:spPr>
          <a:xfrm>
            <a:off x="4794067" y="2002418"/>
            <a:ext cx="0" cy="1289591"/>
          </a:xfrm>
          <a:prstGeom prst="line">
            <a:avLst/>
          </a:prstGeom>
          <a:ln w="79375">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31" name="Straight Connector 30">
            <a:extLst>
              <a:ext uri="{FF2B5EF4-FFF2-40B4-BE49-F238E27FC236}">
                <a16:creationId xmlns:a16="http://schemas.microsoft.com/office/drawing/2014/main" id="{7D0F6E8C-875A-47EF-A58F-7718E40D48CE}"/>
              </a:ext>
            </a:extLst>
          </p:cNvPr>
          <p:cNvCxnSpPr/>
          <p:nvPr/>
        </p:nvCxnSpPr>
        <p:spPr>
          <a:xfrm>
            <a:off x="7069081" y="1889679"/>
            <a:ext cx="0" cy="1289591"/>
          </a:xfrm>
          <a:prstGeom prst="line">
            <a:avLst/>
          </a:prstGeom>
          <a:ln w="79375">
            <a:solidFill>
              <a:srgbClr val="FF0000"/>
            </a:solidFill>
          </a:ln>
        </p:spPr>
        <p:style>
          <a:lnRef idx="3">
            <a:schemeClr val="accent5"/>
          </a:lnRef>
          <a:fillRef idx="0">
            <a:schemeClr val="accent5"/>
          </a:fillRef>
          <a:effectRef idx="2">
            <a:schemeClr val="accent5"/>
          </a:effectRef>
          <a:fontRef idx="minor">
            <a:schemeClr val="tx1"/>
          </a:fontRef>
        </p:style>
      </p:cxnSp>
      <p:sp>
        <p:nvSpPr>
          <p:cNvPr id="18" name="Oval 17">
            <a:extLst>
              <a:ext uri="{FF2B5EF4-FFF2-40B4-BE49-F238E27FC236}">
                <a16:creationId xmlns:a16="http://schemas.microsoft.com/office/drawing/2014/main" id="{93430938-58BB-4345-9368-0A3B12576B61}"/>
              </a:ext>
            </a:extLst>
          </p:cNvPr>
          <p:cNvSpPr/>
          <p:nvPr/>
        </p:nvSpPr>
        <p:spPr>
          <a:xfrm>
            <a:off x="522086" y="3528135"/>
            <a:ext cx="1583952" cy="62094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o-MD" sz="1400" dirty="0"/>
              <a:t>Consultații episodice</a:t>
            </a:r>
            <a:endParaRPr lang="en-US" sz="1400" dirty="0"/>
          </a:p>
        </p:txBody>
      </p:sp>
    </p:spTree>
    <p:extLst>
      <p:ext uri="{BB962C8B-B14F-4D97-AF65-F5344CB8AC3E}">
        <p14:creationId xmlns:p14="http://schemas.microsoft.com/office/powerpoint/2010/main" val="14237440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MD" dirty="0"/>
              <a:t>De ce abordarea centrată pe persoană este crucială pentru sustenabilitate? </a:t>
            </a:r>
            <a:endParaRPr lang="en-US" dirty="0"/>
          </a:p>
        </p:txBody>
      </p:sp>
      <p:sp>
        <p:nvSpPr>
          <p:cNvPr id="3" name="Content Placeholder 2"/>
          <p:cNvSpPr>
            <a:spLocks noGrp="1"/>
          </p:cNvSpPr>
          <p:nvPr>
            <p:ph idx="1"/>
          </p:nvPr>
        </p:nvSpPr>
        <p:spPr>
          <a:xfrm>
            <a:off x="323528" y="1439198"/>
            <a:ext cx="8496944" cy="4351338"/>
          </a:xfrm>
        </p:spPr>
        <p:txBody>
          <a:bodyPr>
            <a:noAutofit/>
          </a:bodyPr>
          <a:lstStyle/>
          <a:p>
            <a:pPr indent="0">
              <a:lnSpc>
                <a:spcPct val="100000"/>
              </a:lnSpc>
              <a:spcBef>
                <a:spcPts val="600"/>
              </a:spcBef>
              <a:spcAft>
                <a:spcPts val="600"/>
              </a:spcAft>
              <a:buNone/>
            </a:pPr>
            <a:r>
              <a:rPr lang="ro-MD" sz="2000" dirty="0">
                <a:effectLst/>
                <a:latin typeface="Calibri" panose="020F0502020204030204" pitchFamily="34" charset="0"/>
                <a:ea typeface="Calibri" panose="020F0502020204030204" pitchFamily="34" charset="0"/>
                <a:cs typeface="Times New Roman" panose="02020603050405020304" pitchFamily="18" charset="0"/>
              </a:rPr>
              <a:t>“ Abordarea centrată pe persoană răspunde provocărilor, prin recunoașterea faptului că </a:t>
            </a:r>
            <a:r>
              <a:rPr lang="ro-MD" sz="2000" b="1" dirty="0">
                <a:effectLst/>
                <a:latin typeface="Calibri" panose="020F0502020204030204" pitchFamily="34" charset="0"/>
                <a:ea typeface="Calibri" panose="020F0502020204030204" pitchFamily="34" charset="0"/>
                <a:cs typeface="Times New Roman" panose="02020603050405020304" pitchFamily="18" charset="0"/>
              </a:rPr>
              <a:t>înainte ca persoanele să devină pacienți</a:t>
            </a:r>
            <a:r>
              <a:rPr lang="ro-MD" sz="2000" dirty="0">
                <a:effectLst/>
                <a:latin typeface="Calibri" panose="020F0502020204030204" pitchFamily="34" charset="0"/>
                <a:ea typeface="Calibri" panose="020F0502020204030204" pitchFamily="34" charset="0"/>
                <a:cs typeface="Times New Roman" panose="02020603050405020304" pitchFamily="18" charset="0"/>
              </a:rPr>
              <a:t>, acestea </a:t>
            </a:r>
            <a:r>
              <a:rPr lang="ro-MD" sz="2000" b="1" dirty="0">
                <a:effectLst/>
                <a:latin typeface="Calibri" panose="020F0502020204030204" pitchFamily="34" charset="0"/>
                <a:ea typeface="Calibri" panose="020F0502020204030204" pitchFamily="34" charset="0"/>
                <a:cs typeface="Times New Roman" panose="02020603050405020304" pitchFamily="18" charset="0"/>
              </a:rPr>
              <a:t>trebuie să fie informate și abilitate </a:t>
            </a:r>
            <a:r>
              <a:rPr lang="ro-MD" sz="2000" dirty="0">
                <a:effectLst/>
                <a:latin typeface="Calibri" panose="020F0502020204030204" pitchFamily="34" charset="0"/>
                <a:ea typeface="Calibri" panose="020F0502020204030204" pitchFamily="34" charset="0"/>
                <a:cs typeface="Times New Roman" panose="02020603050405020304" pitchFamily="18" charset="0"/>
              </a:rPr>
              <a:t>în promovarea și protejarea propriei sănătăți.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0000"/>
              </a:lnSpc>
              <a:spcBef>
                <a:spcPts val="600"/>
              </a:spcBef>
              <a:spcAft>
                <a:spcPts val="600"/>
              </a:spcAft>
              <a:buNone/>
            </a:pPr>
            <a:r>
              <a:rPr lang="ro-MD" sz="2000" dirty="0">
                <a:effectLst/>
                <a:latin typeface="Calibri" panose="020F0502020204030204" pitchFamily="34" charset="0"/>
                <a:ea typeface="Calibri" panose="020F0502020204030204" pitchFamily="34" charset="0"/>
                <a:cs typeface="Times New Roman" panose="02020603050405020304" pitchFamily="18" charset="0"/>
              </a:rPr>
              <a:t>Este nevoie </a:t>
            </a:r>
            <a:r>
              <a:rPr lang="ro-MD" sz="2000" b="1" dirty="0">
                <a:effectLst/>
                <a:latin typeface="Calibri" panose="020F0502020204030204" pitchFamily="34" charset="0"/>
                <a:ea typeface="Calibri" panose="020F0502020204030204" pitchFamily="34" charset="0"/>
                <a:cs typeface="Times New Roman" panose="02020603050405020304" pitchFamily="18" charset="0"/>
              </a:rPr>
              <a:t>să ajungem la toți oamenii, familiile și comunități</a:t>
            </a:r>
            <a:r>
              <a:rPr lang="ro-MD" sz="2000" dirty="0">
                <a:effectLst/>
                <a:latin typeface="Calibri" panose="020F0502020204030204" pitchFamily="34" charset="0"/>
                <a:ea typeface="Calibri" panose="020F0502020204030204" pitchFamily="34" charset="0"/>
                <a:cs typeface="Times New Roman" panose="02020603050405020304" pitchFamily="18" charset="0"/>
              </a:rPr>
              <a:t>, dincolo de cadrul clinic. </a:t>
            </a:r>
          </a:p>
          <a:p>
            <a:pPr indent="0">
              <a:lnSpc>
                <a:spcPct val="100000"/>
              </a:lnSpc>
              <a:spcBef>
                <a:spcPts val="600"/>
              </a:spcBef>
              <a:spcAft>
                <a:spcPts val="600"/>
              </a:spcAft>
              <a:buNone/>
            </a:pPr>
            <a:r>
              <a:rPr lang="ro-MD" sz="2000" dirty="0">
                <a:effectLst/>
                <a:latin typeface="Calibri" panose="020F0502020204030204" pitchFamily="34" charset="0"/>
                <a:ea typeface="Calibri" panose="020F0502020204030204" pitchFamily="34" charset="0"/>
                <a:cs typeface="Times New Roman" panose="02020603050405020304" pitchFamily="18" charset="0"/>
              </a:rPr>
              <a:t>În plus</a:t>
            </a:r>
            <a:r>
              <a:rPr lang="ro-MD" sz="2000" b="1" dirty="0">
                <a:effectLst/>
                <a:latin typeface="Calibri" panose="020F0502020204030204" pitchFamily="34" charset="0"/>
                <a:ea typeface="Calibri" panose="020F0502020204030204" pitchFamily="34" charset="0"/>
                <a:cs typeface="Times New Roman" panose="02020603050405020304" pitchFamily="18" charset="0"/>
              </a:rPr>
              <a:t>, lucrătorii medicali sunt și ei oameni, </a:t>
            </a:r>
            <a:r>
              <a:rPr lang="ro-MD" sz="2000" dirty="0">
                <a:effectLst/>
                <a:latin typeface="Calibri" panose="020F0502020204030204" pitchFamily="34" charset="0"/>
                <a:ea typeface="Calibri" panose="020F0502020204030204" pitchFamily="34" charset="0"/>
                <a:cs typeface="Times New Roman" panose="02020603050405020304" pitchFamily="18" charset="0"/>
              </a:rPr>
              <a:t>iar</a:t>
            </a:r>
            <a:r>
              <a:rPr lang="ro-MD" sz="2000" b="1" dirty="0">
                <a:effectLst/>
                <a:latin typeface="Calibri" panose="020F0502020204030204" pitchFamily="34" charset="0"/>
                <a:ea typeface="Calibri" panose="020F0502020204030204" pitchFamily="34" charset="0"/>
                <a:cs typeface="Times New Roman" panose="02020603050405020304" pitchFamily="18" charset="0"/>
              </a:rPr>
              <a:t> instituțiile și sistemele de sănătăte </a:t>
            </a:r>
            <a:r>
              <a:rPr lang="ro-MD" sz="2000" dirty="0">
                <a:effectLst/>
                <a:latin typeface="Calibri" panose="020F0502020204030204" pitchFamily="34" charset="0"/>
                <a:ea typeface="Calibri" panose="020F0502020204030204" pitchFamily="34" charset="0"/>
                <a:cs typeface="Times New Roman" panose="02020603050405020304" pitchFamily="18" charset="0"/>
              </a:rPr>
              <a:t>sunt și ele </a:t>
            </a:r>
            <a:r>
              <a:rPr lang="ro-MD" sz="2000" b="1" dirty="0">
                <a:effectLst/>
                <a:latin typeface="Calibri" panose="020F0502020204030204" pitchFamily="34" charset="0"/>
                <a:ea typeface="Calibri" panose="020F0502020204030204" pitchFamily="34" charset="0"/>
                <a:cs typeface="Times New Roman" panose="02020603050405020304" pitchFamily="18" charset="0"/>
              </a:rPr>
              <a:t>formate din oameni</a:t>
            </a:r>
            <a:r>
              <a:rPr lang="ro-MD" sz="2000" dirty="0">
                <a:effectLst/>
                <a:latin typeface="Calibri" panose="020F0502020204030204" pitchFamily="34" charset="0"/>
                <a:ea typeface="Calibri" panose="020F0502020204030204" pitchFamily="34" charset="0"/>
                <a:cs typeface="Times New Roman" panose="02020603050405020304" pitchFamily="18" charset="0"/>
              </a:rPr>
              <a:t>. </a:t>
            </a:r>
            <a:r>
              <a:rPr lang="ro-MD" sz="2000" b="1" dirty="0">
                <a:effectLst/>
                <a:latin typeface="Calibri" panose="020F0502020204030204" pitchFamily="34" charset="0"/>
                <a:ea typeface="Calibri" panose="020F0502020204030204" pitchFamily="34" charset="0"/>
                <a:cs typeface="Times New Roman" panose="02020603050405020304" pitchFamily="18" charset="0"/>
              </a:rPr>
              <a:t>Necesitățile lor </a:t>
            </a:r>
            <a:r>
              <a:rPr lang="ro-MD" sz="2000" dirty="0">
                <a:effectLst/>
                <a:latin typeface="Calibri" panose="020F0502020204030204" pitchFamily="34" charset="0"/>
                <a:ea typeface="Calibri" panose="020F0502020204030204" pitchFamily="34" charset="0"/>
                <a:cs typeface="Times New Roman" panose="02020603050405020304" pitchFamily="18" charset="0"/>
              </a:rPr>
              <a:t>tot trebuie luate în considerare și ei </a:t>
            </a:r>
            <a:r>
              <a:rPr lang="ro-MD" sz="2000" b="1" dirty="0">
                <a:effectLst/>
                <a:latin typeface="Calibri" panose="020F0502020204030204" pitchFamily="34" charset="0"/>
                <a:ea typeface="Calibri" panose="020F0502020204030204" pitchFamily="34" charset="0"/>
                <a:cs typeface="Times New Roman" panose="02020603050405020304" pitchFamily="18" charset="0"/>
              </a:rPr>
              <a:t>trebuie împuterniciți </a:t>
            </a:r>
            <a:r>
              <a:rPr lang="ro-MD" sz="2000" dirty="0">
                <a:effectLst/>
                <a:latin typeface="Calibri" panose="020F0502020204030204" pitchFamily="34" charset="0"/>
                <a:ea typeface="Calibri" panose="020F0502020204030204" pitchFamily="34" charset="0"/>
                <a:cs typeface="Times New Roman" panose="02020603050405020304" pitchFamily="18" charset="0"/>
              </a:rPr>
              <a:t>pentru ca să schimbe sistemul spre bine. </a:t>
            </a:r>
          </a:p>
          <a:p>
            <a:pPr indent="0">
              <a:lnSpc>
                <a:spcPct val="100000"/>
              </a:lnSpc>
              <a:spcBef>
                <a:spcPts val="600"/>
              </a:spcBef>
              <a:spcAft>
                <a:spcPts val="600"/>
              </a:spcAft>
              <a:buNone/>
            </a:pPr>
            <a:r>
              <a:rPr lang="ro-MD" sz="2000" dirty="0">
                <a:effectLst/>
                <a:latin typeface="Calibri" panose="020F0502020204030204" pitchFamily="34" charset="0"/>
                <a:ea typeface="Calibri" panose="020F0502020204030204" pitchFamily="34" charset="0"/>
                <a:cs typeface="Times New Roman" panose="02020603050405020304" pitchFamily="18" charset="0"/>
              </a:rPr>
              <a:t>Respectiv, o abordare centrată pe persoane </a:t>
            </a:r>
            <a:r>
              <a:rPr lang="ro-MD" sz="2000" dirty="0">
                <a:latin typeface="Calibri" panose="020F0502020204030204" pitchFamily="34" charset="0"/>
                <a:ea typeface="Calibri" panose="020F0502020204030204" pitchFamily="34" charset="0"/>
                <a:cs typeface="Times New Roman" panose="02020603050405020304" pitchFamily="18" charset="0"/>
              </a:rPr>
              <a:t>presupune </a:t>
            </a:r>
            <a:r>
              <a:rPr lang="ro-MD" sz="2000" b="1" dirty="0">
                <a:effectLst/>
                <a:latin typeface="Calibri" panose="020F0502020204030204" pitchFamily="34" charset="0"/>
                <a:ea typeface="Calibri" panose="020F0502020204030204" pitchFamily="34" charset="0"/>
                <a:cs typeface="Times New Roman" panose="02020603050405020304" pitchFamily="18" charset="0"/>
              </a:rPr>
              <a:t>echilibrul drepturilor și necesităților</a:t>
            </a:r>
            <a:r>
              <a:rPr lang="ro-MD" sz="2000" dirty="0">
                <a:effectLst/>
                <a:latin typeface="Calibri" panose="020F0502020204030204" pitchFamily="34" charset="0"/>
                <a:ea typeface="Calibri" panose="020F0502020204030204" pitchFamily="34" charset="0"/>
                <a:cs typeface="Times New Roman" panose="02020603050405020304" pitchFamily="18" charset="0"/>
              </a:rPr>
              <a:t>, precum și a </a:t>
            </a:r>
            <a:r>
              <a:rPr lang="ro-MD" sz="2000" b="1" dirty="0">
                <a:effectLst/>
                <a:latin typeface="Calibri" panose="020F0502020204030204" pitchFamily="34" charset="0"/>
                <a:ea typeface="Calibri" panose="020F0502020204030204" pitchFamily="34" charset="0"/>
                <a:cs typeface="Times New Roman" panose="02020603050405020304" pitchFamily="18" charset="0"/>
              </a:rPr>
              <a:t>responsabilităților și capacităților tuturor componentelor și părților interesate</a:t>
            </a:r>
            <a:r>
              <a:rPr lang="ro-MD" sz="2000" dirty="0">
                <a:effectLst/>
                <a:latin typeface="Calibri" panose="020F0502020204030204" pitchFamily="34" charset="0"/>
                <a:ea typeface="Calibri" panose="020F0502020204030204" pitchFamily="34" charset="0"/>
                <a:cs typeface="Times New Roman" panose="02020603050405020304" pitchFamily="18" charset="0"/>
              </a:rPr>
              <a:t> ale sistemului de sănătate [și nu numai].”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2476500" y="5790536"/>
            <a:ext cx="6667500" cy="523220"/>
          </a:xfrm>
          <a:prstGeom prst="rect">
            <a:avLst/>
          </a:prstGeom>
          <a:noFill/>
        </p:spPr>
        <p:txBody>
          <a:bodyPr wrap="square" rtlCol="0">
            <a:spAutoFit/>
          </a:bodyPr>
          <a:lstStyle/>
          <a:p>
            <a:pPr algn="r"/>
            <a:r>
              <a:rPr lang="it-IT" sz="1400" i="1" dirty="0"/>
              <a:t>Asistența medicală centrată pe </a:t>
            </a:r>
            <a:r>
              <a:rPr lang="ro-MD" sz="1400" i="1" dirty="0"/>
              <a:t>persoane</a:t>
            </a:r>
            <a:r>
              <a:rPr lang="it-IT" sz="1400" i="1" dirty="0"/>
              <a:t>: cadru</a:t>
            </a:r>
            <a:r>
              <a:rPr lang="ro-MD" sz="1400" i="1" dirty="0"/>
              <a:t> de</a:t>
            </a:r>
            <a:r>
              <a:rPr lang="it-IT" sz="1400" i="1" dirty="0"/>
              <a:t> politic</a:t>
            </a:r>
            <a:r>
              <a:rPr lang="ro-MD" sz="1400" i="1" dirty="0"/>
              <a:t>i</a:t>
            </a:r>
          </a:p>
          <a:p>
            <a:pPr algn="r"/>
            <a:r>
              <a:rPr lang="ro-MD" sz="1400" i="1" dirty="0"/>
              <a:t>OMS Regiunea Pacificului de Vest </a:t>
            </a:r>
            <a:r>
              <a:rPr lang="en-GB" sz="1400" i="1" dirty="0"/>
              <a:t>2007 </a:t>
            </a:r>
            <a:endParaRPr lang="en-US" sz="1400" i="1" dirty="0"/>
          </a:p>
        </p:txBody>
      </p:sp>
    </p:spTree>
    <p:extLst>
      <p:ext uri="{BB962C8B-B14F-4D97-AF65-F5344CB8AC3E}">
        <p14:creationId xmlns:p14="http://schemas.microsoft.com/office/powerpoint/2010/main" val="146883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E160BB-72F1-264D-8536-302AF8D5681E}"/>
              </a:ext>
            </a:extLst>
          </p:cNvPr>
          <p:cNvSpPr>
            <a:spLocks noGrp="1"/>
          </p:cNvSpPr>
          <p:nvPr>
            <p:ph type="title"/>
          </p:nvPr>
        </p:nvSpPr>
        <p:spPr>
          <a:xfrm>
            <a:off x="404080" y="188640"/>
            <a:ext cx="8335838" cy="1325563"/>
          </a:xfrm>
        </p:spPr>
        <p:txBody>
          <a:bodyPr>
            <a:normAutofit/>
          </a:bodyPr>
          <a:lstStyle/>
          <a:p>
            <a:r>
              <a:rPr lang="ro-MD" sz="2600" dirty="0"/>
              <a:t>Organizarea serviciilor în funcție de necesități: prevenirea proactivă este mai bună decât vindecarea reactivă</a:t>
            </a:r>
            <a:endParaRPr lang="en-US" sz="2600" dirty="0"/>
          </a:p>
        </p:txBody>
      </p:sp>
      <p:pic>
        <p:nvPicPr>
          <p:cNvPr id="6" name="Content Placeholder 6">
            <a:extLst>
              <a:ext uri="{FF2B5EF4-FFF2-40B4-BE49-F238E27FC236}">
                <a16:creationId xmlns:a16="http://schemas.microsoft.com/office/drawing/2014/main" id="{42DE998B-FC54-9C4E-9665-3BB3EE280C1D}"/>
              </a:ext>
            </a:extLst>
          </p:cNvPr>
          <p:cNvPicPr>
            <a:picLocks noChangeAspect="1"/>
          </p:cNvPicPr>
          <p:nvPr/>
        </p:nvPicPr>
        <p:blipFill rotWithShape="1">
          <a:blip r:embed="rId2">
            <a:extLst>
              <a:ext uri="{28A0092B-C50C-407E-A947-70E740481C1C}">
                <a14:useLocalDpi xmlns:a14="http://schemas.microsoft.com/office/drawing/2010/main" val="0"/>
              </a:ext>
            </a:extLst>
          </a:blip>
          <a:srcRect t="9026" r="4484" b="4226"/>
          <a:stretch/>
        </p:blipFill>
        <p:spPr>
          <a:xfrm>
            <a:off x="908137" y="1268760"/>
            <a:ext cx="7327725" cy="4950925"/>
          </a:xfrm>
          <a:prstGeom prst="rect">
            <a:avLst/>
          </a:prstGeom>
        </p:spPr>
      </p:pic>
    </p:spTree>
    <p:extLst>
      <p:ext uri="{BB962C8B-B14F-4D97-AF65-F5344CB8AC3E}">
        <p14:creationId xmlns:p14="http://schemas.microsoft.com/office/powerpoint/2010/main" val="758739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51520" y="476672"/>
            <a:ext cx="8534772" cy="1325563"/>
          </a:xfrm>
        </p:spPr>
        <p:txBody>
          <a:bodyPr>
            <a:normAutofit fontScale="90000"/>
          </a:bodyPr>
          <a:lstStyle/>
          <a:p>
            <a:r>
              <a:rPr lang="ro-MD" sz="3100" b="1" dirty="0"/>
              <a:t>Asistența integrată se referă la schimbarea perspectivei: de la orientare pe proces la cea centrare pe persoană</a:t>
            </a:r>
            <a:endParaRPr lang="en-GB" sz="3100" b="1" dirty="0"/>
          </a:p>
        </p:txBody>
      </p:sp>
      <p:sp>
        <p:nvSpPr>
          <p:cNvPr id="10243" name="Content Placeholder 3"/>
          <p:cNvSpPr>
            <a:spLocks noGrp="1"/>
          </p:cNvSpPr>
          <p:nvPr>
            <p:ph idx="1"/>
          </p:nvPr>
        </p:nvSpPr>
        <p:spPr/>
        <p:txBody>
          <a:bodyPr/>
          <a:lstStyle/>
          <a:p>
            <a:pPr>
              <a:buFontTx/>
              <a:buNone/>
            </a:pPr>
            <a:endParaRPr lang="en-GB" sz="2000" dirty="0"/>
          </a:p>
          <a:p>
            <a:pPr algn="ctr">
              <a:lnSpc>
                <a:spcPct val="150000"/>
              </a:lnSpc>
              <a:buNone/>
            </a:pPr>
            <a:r>
              <a:rPr lang="ro-MD" dirty="0">
                <a:effectLst/>
                <a:latin typeface="Calibri" panose="020F0502020204030204" pitchFamily="34" charset="0"/>
                <a:ea typeface="Calibri" panose="020F0502020204030204" pitchFamily="34" charset="0"/>
                <a:cs typeface="Times New Roman" panose="02020603050405020304" pitchFamily="18" charset="0"/>
              </a:rPr>
              <a:t>‘</a:t>
            </a:r>
            <a:r>
              <a:rPr lang="ro-MD" b="1" dirty="0">
                <a:effectLst/>
                <a:latin typeface="Calibri" panose="020F0502020204030204" pitchFamily="34" charset="0"/>
                <a:ea typeface="Calibri" panose="020F0502020204030204" pitchFamily="34" charset="0"/>
                <a:cs typeface="Times New Roman" panose="02020603050405020304" pitchFamily="18" charset="0"/>
              </a:rPr>
              <a:t>Perspectiva pacientului </a:t>
            </a:r>
            <a:r>
              <a:rPr lang="ro-MD" dirty="0">
                <a:effectLst/>
                <a:latin typeface="Calibri" panose="020F0502020204030204" pitchFamily="34" charset="0"/>
                <a:ea typeface="Calibri" panose="020F0502020204030204" pitchFamily="34" charset="0"/>
                <a:cs typeface="Times New Roman" panose="02020603050405020304" pitchFamily="18" charset="0"/>
              </a:rPr>
              <a:t>se află în centrul oricărei discuții legate de asistența integrată. Obținerea unei asistențe integrate necesită ca cei implicați în planificarea și furnizarea serviciilor să </a:t>
            </a:r>
            <a:r>
              <a:rPr lang="ro-MD" b="1" dirty="0">
                <a:effectLst/>
                <a:latin typeface="Calibri" panose="020F0502020204030204" pitchFamily="34" charset="0"/>
                <a:ea typeface="Calibri" panose="020F0502020204030204" pitchFamily="34" charset="0"/>
                <a:cs typeface="Times New Roman" panose="02020603050405020304" pitchFamily="18" charset="0"/>
              </a:rPr>
              <a:t>„impună perspectiva pacientului ca principiu organizator al prestării serviciilor”</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buFontTx/>
              <a:buNone/>
            </a:pPr>
            <a:endParaRPr lang="en-GB" dirty="0"/>
          </a:p>
          <a:p>
            <a:pPr algn="ctr">
              <a:buFontTx/>
              <a:buNone/>
            </a:pPr>
            <a:r>
              <a:rPr lang="en-GB" dirty="0"/>
              <a:t>(Shaw </a:t>
            </a:r>
            <a:r>
              <a:rPr lang="ro-MD" dirty="0"/>
              <a:t>și alții</a:t>
            </a:r>
            <a:r>
              <a:rPr lang="en-GB" dirty="0"/>
              <a:t>, 2011, </a:t>
            </a:r>
            <a:r>
              <a:rPr lang="ro-MD" dirty="0"/>
              <a:t>după</a:t>
            </a:r>
            <a:r>
              <a:rPr lang="en-GB" dirty="0"/>
              <a:t> Lloyd </a:t>
            </a:r>
            <a:r>
              <a:rPr lang="ro-MD" dirty="0"/>
              <a:t>și</a:t>
            </a:r>
            <a:r>
              <a:rPr lang="en-GB" dirty="0"/>
              <a:t> Wait, 2005)</a:t>
            </a:r>
          </a:p>
          <a:p>
            <a:pPr>
              <a:buFontTx/>
              <a:buNone/>
            </a:pPr>
            <a:endParaRPr lang="en-GB" sz="2000" dirty="0"/>
          </a:p>
          <a:p>
            <a:pPr>
              <a:buFontTx/>
              <a:buNone/>
            </a:pPr>
            <a:endParaRPr lang="en-GB" sz="2000" dirty="0"/>
          </a:p>
          <a:p>
            <a:pPr>
              <a:buFontTx/>
              <a:buNone/>
            </a:pPr>
            <a:endParaRPr lang="en-GB" sz="2000" dirty="0"/>
          </a:p>
          <a:p>
            <a:pPr>
              <a:buFontTx/>
              <a:buNone/>
            </a:pPr>
            <a:endParaRPr lang="en-GB" sz="1600" dirty="0"/>
          </a:p>
          <a:p>
            <a:pPr>
              <a:buFontTx/>
              <a:buNone/>
            </a:pPr>
            <a:endParaRPr lang="en-GB" sz="1600" dirty="0"/>
          </a:p>
          <a:p>
            <a:pPr>
              <a:buFontTx/>
              <a:buNone/>
            </a:pPr>
            <a:endParaRPr lang="en-GB" sz="1600" dirty="0"/>
          </a:p>
          <a:p>
            <a:pPr>
              <a:buFontTx/>
              <a:buNone/>
            </a:pPr>
            <a:endParaRPr lang="en-GB" sz="1600" dirty="0"/>
          </a:p>
          <a:p>
            <a:pPr>
              <a:buFontTx/>
              <a:buNone/>
            </a:pPr>
            <a:endParaRPr lang="en-GB" sz="1600" dirty="0"/>
          </a:p>
          <a:p>
            <a:pPr>
              <a:buFontTx/>
              <a:buNone/>
            </a:pPr>
            <a:endParaRPr lang="en-GB" sz="1600" dirty="0"/>
          </a:p>
          <a:p>
            <a:pPr>
              <a:buFontTx/>
              <a:buNone/>
            </a:pPr>
            <a:endParaRPr lang="en-GB" sz="1400" dirty="0"/>
          </a:p>
          <a:p>
            <a:pPr>
              <a:buFontTx/>
              <a:buNone/>
            </a:pPr>
            <a:endParaRPr lang="en-GB" sz="1400" dirty="0"/>
          </a:p>
        </p:txBody>
      </p:sp>
    </p:spTree>
    <p:extLst>
      <p:ext uri="{BB962C8B-B14F-4D97-AF65-F5344CB8AC3E}">
        <p14:creationId xmlns:p14="http://schemas.microsoft.com/office/powerpoint/2010/main" val="2389113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978767" y="2561935"/>
            <a:ext cx="1690193" cy="81716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1050" b="1" dirty="0">
                <a:solidFill>
                  <a:schemeClr val="tx1"/>
                </a:solidFill>
              </a:rPr>
              <a:t>Pacient</a:t>
            </a:r>
            <a:r>
              <a:rPr lang="en-US" sz="1050" b="1" dirty="0">
                <a:solidFill>
                  <a:schemeClr val="tx1"/>
                </a:solidFill>
              </a:rPr>
              <a:t>, 65+, </a:t>
            </a:r>
            <a:r>
              <a:rPr lang="ro-MD" sz="1050" b="1" dirty="0">
                <a:solidFill>
                  <a:schemeClr val="tx1"/>
                </a:solidFill>
              </a:rPr>
              <a:t>DZ</a:t>
            </a:r>
            <a:r>
              <a:rPr lang="en-US" sz="1050" b="1" dirty="0">
                <a:solidFill>
                  <a:schemeClr val="tx1"/>
                </a:solidFill>
              </a:rPr>
              <a:t> II</a:t>
            </a:r>
          </a:p>
          <a:p>
            <a:pPr algn="ctr"/>
            <a:r>
              <a:rPr lang="en-US" sz="1050" b="1" dirty="0">
                <a:solidFill>
                  <a:schemeClr val="tx1"/>
                </a:solidFill>
              </a:rPr>
              <a:t>(</a:t>
            </a:r>
            <a:r>
              <a:rPr lang="ro-MD" sz="1050" b="1" dirty="0">
                <a:solidFill>
                  <a:schemeClr val="tx1"/>
                </a:solidFill>
              </a:rPr>
              <a:t>și familia</a:t>
            </a:r>
            <a:r>
              <a:rPr lang="en-US" sz="1050" b="1" dirty="0">
                <a:solidFill>
                  <a:schemeClr val="tx1"/>
                </a:solidFill>
              </a:rPr>
              <a:t>)</a:t>
            </a:r>
          </a:p>
        </p:txBody>
      </p:sp>
      <p:sp>
        <p:nvSpPr>
          <p:cNvPr id="2" name="Oval 1"/>
          <p:cNvSpPr/>
          <p:nvPr/>
        </p:nvSpPr>
        <p:spPr>
          <a:xfrm>
            <a:off x="2818395" y="3326888"/>
            <a:ext cx="1160372" cy="6170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1050" b="1" dirty="0"/>
              <a:t>Servicii de Sănătate</a:t>
            </a:r>
            <a:endParaRPr lang="en-US" sz="1050" b="1" dirty="0"/>
          </a:p>
        </p:txBody>
      </p:sp>
      <p:sp>
        <p:nvSpPr>
          <p:cNvPr id="5" name="Oval 4"/>
          <p:cNvSpPr/>
          <p:nvPr/>
        </p:nvSpPr>
        <p:spPr>
          <a:xfrm>
            <a:off x="3331475" y="5189854"/>
            <a:ext cx="1348098" cy="44287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1000" b="1" dirty="0"/>
              <a:t>Alte cadre medicale </a:t>
            </a:r>
            <a:endParaRPr lang="en-US" sz="1000" b="1" dirty="0"/>
          </a:p>
        </p:txBody>
      </p:sp>
      <p:sp>
        <p:nvSpPr>
          <p:cNvPr id="3" name="Rounded Rectangle 2"/>
          <p:cNvSpPr/>
          <p:nvPr/>
        </p:nvSpPr>
        <p:spPr>
          <a:xfrm>
            <a:off x="27823" y="4206952"/>
            <a:ext cx="1985759" cy="175142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2394" indent="-95250">
              <a:buClr>
                <a:srgbClr val="0070C0"/>
              </a:buClr>
              <a:buFont typeface="Arial" charset="0"/>
              <a:buChar char="•"/>
            </a:pPr>
            <a:r>
              <a:rPr lang="ro-MD" sz="1000" dirty="0">
                <a:solidFill>
                  <a:srgbClr val="0070C0"/>
                </a:solidFill>
              </a:rPr>
              <a:t>Înregistrare și date</a:t>
            </a:r>
            <a:endParaRPr lang="en-US" sz="1000" dirty="0">
              <a:solidFill>
                <a:srgbClr val="0070C0"/>
              </a:solidFill>
            </a:endParaRPr>
          </a:p>
          <a:p>
            <a:pPr marL="102394" indent="-95250">
              <a:buClr>
                <a:srgbClr val="0070C0"/>
              </a:buClr>
              <a:buFont typeface="Arial" charset="0"/>
              <a:buChar char="•"/>
            </a:pPr>
            <a:r>
              <a:rPr lang="ro-MD" sz="1000" dirty="0">
                <a:solidFill>
                  <a:srgbClr val="0070C0"/>
                </a:solidFill>
              </a:rPr>
              <a:t>Informarea și educarea pacienților </a:t>
            </a:r>
            <a:endParaRPr lang="en-US" sz="1000" dirty="0">
              <a:solidFill>
                <a:srgbClr val="0070C0"/>
              </a:solidFill>
            </a:endParaRPr>
          </a:p>
          <a:p>
            <a:pPr marL="102394" indent="-95250">
              <a:buClr>
                <a:srgbClr val="0070C0"/>
              </a:buClr>
              <a:buFont typeface="Arial" charset="0"/>
              <a:buChar char="•"/>
            </a:pPr>
            <a:r>
              <a:rPr lang="ro-MD" sz="1000" dirty="0">
                <a:solidFill>
                  <a:srgbClr val="0070C0"/>
                </a:solidFill>
              </a:rPr>
              <a:t>Vizite</a:t>
            </a:r>
            <a:r>
              <a:rPr lang="en-US" sz="1000" dirty="0">
                <a:solidFill>
                  <a:srgbClr val="0070C0"/>
                </a:solidFill>
              </a:rPr>
              <a:t> (</a:t>
            </a:r>
            <a:r>
              <a:rPr lang="ro-MD" sz="1000" dirty="0">
                <a:solidFill>
                  <a:srgbClr val="0070C0"/>
                </a:solidFill>
              </a:rPr>
              <a:t>acasă și clinice</a:t>
            </a:r>
            <a:r>
              <a:rPr lang="en-US" sz="1000" dirty="0">
                <a:solidFill>
                  <a:srgbClr val="0070C0"/>
                </a:solidFill>
              </a:rPr>
              <a:t>)</a:t>
            </a:r>
          </a:p>
          <a:p>
            <a:pPr marL="102394" indent="-95250">
              <a:buClr>
                <a:srgbClr val="0070C0"/>
              </a:buClr>
              <a:buFont typeface="Arial" charset="0"/>
              <a:buChar char="•"/>
            </a:pPr>
            <a:r>
              <a:rPr lang="ro-MD" sz="1000" dirty="0">
                <a:solidFill>
                  <a:srgbClr val="0070C0"/>
                </a:solidFill>
              </a:rPr>
              <a:t>Teste de laborator</a:t>
            </a:r>
            <a:endParaRPr lang="en-US" sz="1000" dirty="0">
              <a:solidFill>
                <a:srgbClr val="0070C0"/>
              </a:solidFill>
            </a:endParaRPr>
          </a:p>
          <a:p>
            <a:pPr marL="102394" indent="-95250">
              <a:buClr>
                <a:srgbClr val="0070C0"/>
              </a:buClr>
              <a:buFont typeface="Arial" charset="0"/>
              <a:buChar char="•"/>
            </a:pPr>
            <a:r>
              <a:rPr lang="ro-MD" sz="1000" dirty="0">
                <a:solidFill>
                  <a:srgbClr val="0070C0"/>
                </a:solidFill>
              </a:rPr>
              <a:t>Managementul medicamentos</a:t>
            </a:r>
            <a:endParaRPr lang="en-US" sz="1000" dirty="0">
              <a:solidFill>
                <a:srgbClr val="0070C0"/>
              </a:solidFill>
            </a:endParaRPr>
          </a:p>
          <a:p>
            <a:pPr marL="102394" indent="-95250">
              <a:buClr>
                <a:srgbClr val="0070C0"/>
              </a:buClr>
              <a:buFont typeface="Arial" charset="0"/>
              <a:buChar char="•"/>
            </a:pPr>
            <a:r>
              <a:rPr lang="ro-MD" sz="1000" dirty="0">
                <a:solidFill>
                  <a:srgbClr val="0070C0"/>
                </a:solidFill>
              </a:rPr>
              <a:t>Consultații legate de DZ </a:t>
            </a:r>
            <a:r>
              <a:rPr lang="en-US" sz="1000" dirty="0">
                <a:solidFill>
                  <a:srgbClr val="0070C0"/>
                </a:solidFill>
              </a:rPr>
              <a:t>II</a:t>
            </a:r>
            <a:r>
              <a:rPr lang="ro-MD" sz="1000" dirty="0">
                <a:solidFill>
                  <a:srgbClr val="0070C0"/>
                </a:solidFill>
              </a:rPr>
              <a:t> </a:t>
            </a:r>
            <a:endParaRPr lang="en-US" sz="1000" dirty="0">
              <a:solidFill>
                <a:srgbClr val="0070C0"/>
              </a:solidFill>
            </a:endParaRPr>
          </a:p>
          <a:p>
            <a:pPr marL="102394" indent="-95250">
              <a:buClr>
                <a:srgbClr val="0070C0"/>
              </a:buClr>
              <a:buFont typeface="Arial" charset="0"/>
              <a:buChar char="•"/>
            </a:pPr>
            <a:r>
              <a:rPr lang="ro-MD" sz="1000" dirty="0">
                <a:solidFill>
                  <a:srgbClr val="0070C0"/>
                </a:solidFill>
              </a:rPr>
              <a:t>Referire la alte servicii </a:t>
            </a:r>
            <a:endParaRPr lang="en-US" sz="1000" dirty="0">
              <a:solidFill>
                <a:srgbClr val="0070C0"/>
              </a:solidFill>
            </a:endParaRPr>
          </a:p>
          <a:p>
            <a:pPr marL="102394" indent="-95250">
              <a:buClr>
                <a:srgbClr val="0070C0"/>
              </a:buClr>
              <a:buFont typeface="Arial" charset="0"/>
              <a:buChar char="•"/>
            </a:pPr>
            <a:r>
              <a:rPr lang="ro-MD" sz="1000" dirty="0">
                <a:solidFill>
                  <a:srgbClr val="0070C0"/>
                </a:solidFill>
              </a:rPr>
              <a:t>Referiri de urgență </a:t>
            </a:r>
            <a:endParaRPr lang="en-US" sz="1000" dirty="0">
              <a:solidFill>
                <a:srgbClr val="0070C0"/>
              </a:solidFill>
            </a:endParaRPr>
          </a:p>
        </p:txBody>
      </p:sp>
      <p:sp>
        <p:nvSpPr>
          <p:cNvPr id="7" name="Oval 6"/>
          <p:cNvSpPr/>
          <p:nvPr/>
        </p:nvSpPr>
        <p:spPr>
          <a:xfrm>
            <a:off x="584791" y="3840568"/>
            <a:ext cx="1292618" cy="42793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1000" b="1" dirty="0"/>
              <a:t>Asistența Primară</a:t>
            </a:r>
            <a:endParaRPr lang="en-US" sz="1000" b="1" dirty="0"/>
          </a:p>
        </p:txBody>
      </p:sp>
      <p:sp>
        <p:nvSpPr>
          <p:cNvPr id="8" name="Rounded Rectangle 7"/>
          <p:cNvSpPr/>
          <p:nvPr/>
        </p:nvSpPr>
        <p:spPr>
          <a:xfrm>
            <a:off x="2383833" y="5632730"/>
            <a:ext cx="1911720" cy="47449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2394" indent="-95250">
              <a:buClr>
                <a:srgbClr val="0070C0"/>
              </a:buClr>
              <a:buFont typeface="Arial" charset="0"/>
              <a:buChar char="•"/>
            </a:pPr>
            <a:r>
              <a:rPr lang="en-US" sz="1000" dirty="0">
                <a:solidFill>
                  <a:srgbClr val="0070C0"/>
                </a:solidFill>
              </a:rPr>
              <a:t>R</a:t>
            </a:r>
            <a:r>
              <a:rPr lang="ro-MD" sz="1000" dirty="0">
                <a:solidFill>
                  <a:srgbClr val="0070C0"/>
                </a:solidFill>
              </a:rPr>
              <a:t>eferiri pentru co-morbidități </a:t>
            </a:r>
            <a:endParaRPr lang="en-US" sz="1000" dirty="0">
              <a:solidFill>
                <a:srgbClr val="0070C0"/>
              </a:solidFill>
            </a:endParaRPr>
          </a:p>
          <a:p>
            <a:pPr marL="102394" indent="-95250">
              <a:buClr>
                <a:srgbClr val="0070C0"/>
              </a:buClr>
              <a:buFont typeface="Arial" charset="0"/>
              <a:buChar char="•"/>
            </a:pPr>
            <a:r>
              <a:rPr lang="ro-MD" sz="1000" dirty="0">
                <a:solidFill>
                  <a:srgbClr val="0070C0"/>
                </a:solidFill>
              </a:rPr>
              <a:t>Fizioterapie</a:t>
            </a:r>
            <a:r>
              <a:rPr lang="en-US" sz="1000" dirty="0">
                <a:solidFill>
                  <a:srgbClr val="0070C0"/>
                </a:solidFill>
              </a:rPr>
              <a:t>, </a:t>
            </a:r>
            <a:r>
              <a:rPr lang="ro-MD" sz="1000" dirty="0">
                <a:solidFill>
                  <a:srgbClr val="0070C0"/>
                </a:solidFill>
              </a:rPr>
              <a:t>proceduri</a:t>
            </a:r>
            <a:r>
              <a:rPr lang="en-US" sz="1000" dirty="0">
                <a:solidFill>
                  <a:srgbClr val="0070C0"/>
                </a:solidFill>
              </a:rPr>
              <a:t>, </a:t>
            </a:r>
            <a:r>
              <a:rPr lang="ro-MD" sz="1000" dirty="0">
                <a:solidFill>
                  <a:srgbClr val="0070C0"/>
                </a:solidFill>
              </a:rPr>
              <a:t>sfaturi</a:t>
            </a:r>
            <a:endParaRPr lang="ro-MD" sz="1000" dirty="0">
              <a:solidFill>
                <a:srgbClr val="00B0F0"/>
              </a:solidFill>
            </a:endParaRPr>
          </a:p>
        </p:txBody>
      </p:sp>
      <p:sp>
        <p:nvSpPr>
          <p:cNvPr id="9" name="Oval 8"/>
          <p:cNvSpPr/>
          <p:nvPr/>
        </p:nvSpPr>
        <p:spPr>
          <a:xfrm>
            <a:off x="2371285" y="4114244"/>
            <a:ext cx="1027295" cy="38253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1000" b="1" dirty="0"/>
              <a:t>Spital</a:t>
            </a:r>
            <a:endParaRPr lang="en-US" sz="1000" b="1" dirty="0"/>
          </a:p>
        </p:txBody>
      </p:sp>
      <p:sp>
        <p:nvSpPr>
          <p:cNvPr id="10" name="Rounded Rectangle 9"/>
          <p:cNvSpPr/>
          <p:nvPr/>
        </p:nvSpPr>
        <p:spPr>
          <a:xfrm>
            <a:off x="2091280" y="4438780"/>
            <a:ext cx="1162497" cy="92942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2394" indent="-95250">
              <a:buClr>
                <a:srgbClr val="0070C0"/>
              </a:buClr>
              <a:buFont typeface="Arial" charset="0"/>
              <a:buChar char="•"/>
            </a:pPr>
            <a:r>
              <a:rPr lang="ro-MD" sz="1000" dirty="0">
                <a:solidFill>
                  <a:srgbClr val="0070C0"/>
                </a:solidFill>
              </a:rPr>
              <a:t>Consultația specialistului</a:t>
            </a:r>
            <a:endParaRPr lang="en-US" sz="1000" dirty="0">
              <a:solidFill>
                <a:srgbClr val="0070C0"/>
              </a:solidFill>
            </a:endParaRPr>
          </a:p>
          <a:p>
            <a:pPr marL="102394" indent="-95250">
              <a:buClr>
                <a:srgbClr val="0070C0"/>
              </a:buClr>
              <a:buFont typeface="Arial" charset="0"/>
              <a:buChar char="•"/>
            </a:pPr>
            <a:r>
              <a:rPr lang="ro-MD" sz="1000" dirty="0">
                <a:solidFill>
                  <a:srgbClr val="0070C0"/>
                </a:solidFill>
              </a:rPr>
              <a:t>Servicii de urgență</a:t>
            </a:r>
            <a:endParaRPr lang="en-US" sz="1000" dirty="0">
              <a:solidFill>
                <a:srgbClr val="0070C0"/>
              </a:solidFill>
            </a:endParaRPr>
          </a:p>
          <a:p>
            <a:pPr marL="102394" indent="-95250">
              <a:buClr>
                <a:srgbClr val="0070C0"/>
              </a:buClr>
              <a:buFont typeface="Arial" charset="0"/>
              <a:buChar char="•"/>
            </a:pPr>
            <a:r>
              <a:rPr lang="en-US" sz="1000" dirty="0">
                <a:solidFill>
                  <a:srgbClr val="0070C0"/>
                </a:solidFill>
              </a:rPr>
              <a:t>Etc.</a:t>
            </a:r>
            <a:endParaRPr lang="en-US" sz="1000" dirty="0">
              <a:solidFill>
                <a:srgbClr val="00B0F0"/>
              </a:solidFill>
            </a:endParaRPr>
          </a:p>
        </p:txBody>
      </p:sp>
      <p:cxnSp>
        <p:nvCxnSpPr>
          <p:cNvPr id="12" name="Curved Connector 11"/>
          <p:cNvCxnSpPr>
            <a:stCxn id="2" idx="2"/>
            <a:endCxn id="7" idx="0"/>
          </p:cNvCxnSpPr>
          <p:nvPr/>
        </p:nvCxnSpPr>
        <p:spPr>
          <a:xfrm rot="10800000" flipV="1">
            <a:off x="1231101" y="3635428"/>
            <a:ext cx="1587295" cy="205140"/>
          </a:xfrm>
          <a:prstGeom prst="curvedConnector2">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2" idx="3"/>
            <a:endCxn id="9" idx="0"/>
          </p:cNvCxnSpPr>
          <p:nvPr/>
        </p:nvCxnSpPr>
        <p:spPr>
          <a:xfrm rot="5400000">
            <a:off x="2806309" y="3932224"/>
            <a:ext cx="260645" cy="103395"/>
          </a:xfrm>
          <a:prstGeom prst="curvedConnector3">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2" idx="4"/>
            <a:endCxn id="5" idx="0"/>
          </p:cNvCxnSpPr>
          <p:nvPr/>
        </p:nvCxnSpPr>
        <p:spPr>
          <a:xfrm rot="16200000" flipH="1">
            <a:off x="3079109" y="4263439"/>
            <a:ext cx="1245886" cy="606943"/>
          </a:xfrm>
          <a:prstGeom prst="curvedConnector3">
            <a:avLst>
              <a:gd name="adj1" fmla="val 50000"/>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a:stCxn id="4" idx="3"/>
            <a:endCxn id="2" idx="7"/>
          </p:cNvCxnSpPr>
          <p:nvPr/>
        </p:nvCxnSpPr>
        <p:spPr>
          <a:xfrm flipH="1">
            <a:off x="3808834" y="3259430"/>
            <a:ext cx="417456" cy="157827"/>
          </a:xfrm>
          <a:prstGeom prst="straightConnector1">
            <a:avLst/>
          </a:prstGeom>
          <a:ln>
            <a:solidFill>
              <a:srgbClr val="0070C0"/>
            </a:solidFill>
            <a:round/>
            <a:tailEnd type="non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6078640" y="3234904"/>
            <a:ext cx="1046903" cy="45894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1050" b="1" dirty="0"/>
              <a:t>Servicii </a:t>
            </a:r>
            <a:r>
              <a:rPr lang="en-US" sz="1050" b="1" dirty="0"/>
              <a:t>Social</a:t>
            </a:r>
            <a:r>
              <a:rPr lang="ro-MD" sz="1050" b="1" dirty="0"/>
              <a:t>e</a:t>
            </a:r>
            <a:endParaRPr lang="en-US" sz="1050" b="1" dirty="0"/>
          </a:p>
        </p:txBody>
      </p:sp>
      <p:cxnSp>
        <p:nvCxnSpPr>
          <p:cNvPr id="36" name="Straight Connector 35"/>
          <p:cNvCxnSpPr>
            <a:cxnSpLocks/>
            <a:endCxn id="4" idx="6"/>
          </p:cNvCxnSpPr>
          <p:nvPr/>
        </p:nvCxnSpPr>
        <p:spPr>
          <a:xfrm flipH="1" flipV="1">
            <a:off x="5668960" y="2970518"/>
            <a:ext cx="554554" cy="47647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3963042" y="836712"/>
            <a:ext cx="1282885" cy="395207"/>
          </a:xfrm>
          <a:prstGeom prst="ellipse">
            <a:avLst/>
          </a:prstGeom>
          <a:solidFill>
            <a:srgbClr val="941100"/>
          </a:solidFill>
          <a:ln>
            <a:solidFill>
              <a:srgbClr val="941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900" b="1" dirty="0"/>
              <a:t>Crucea Roșie</a:t>
            </a:r>
            <a:r>
              <a:rPr lang="en-US" sz="900" b="1" dirty="0"/>
              <a:t>, </a:t>
            </a:r>
            <a:r>
              <a:rPr lang="ro-MD" sz="900" b="1" dirty="0"/>
              <a:t>ONG-uri</a:t>
            </a:r>
            <a:endParaRPr lang="en-US" sz="900" b="1" dirty="0"/>
          </a:p>
        </p:txBody>
      </p:sp>
      <p:sp>
        <p:nvSpPr>
          <p:cNvPr id="42" name="Oval 41"/>
          <p:cNvSpPr/>
          <p:nvPr/>
        </p:nvSpPr>
        <p:spPr>
          <a:xfrm>
            <a:off x="2371286" y="2504969"/>
            <a:ext cx="1226604" cy="5824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1000" b="1" dirty="0"/>
              <a:t>Comunitate și recreere </a:t>
            </a:r>
            <a:endParaRPr lang="en-US" sz="1000" b="1" dirty="0"/>
          </a:p>
        </p:txBody>
      </p:sp>
      <p:sp>
        <p:nvSpPr>
          <p:cNvPr id="43" name="Oval 42"/>
          <p:cNvSpPr/>
          <p:nvPr/>
        </p:nvSpPr>
        <p:spPr>
          <a:xfrm>
            <a:off x="1105538" y="2928590"/>
            <a:ext cx="1105070" cy="48775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1000" b="1" dirty="0"/>
              <a:t>Servicii municipale</a:t>
            </a:r>
            <a:endParaRPr lang="en-US" sz="1000" b="1" dirty="0"/>
          </a:p>
        </p:txBody>
      </p:sp>
      <p:sp>
        <p:nvSpPr>
          <p:cNvPr id="44" name="Rounded Rectangle 43"/>
          <p:cNvSpPr/>
          <p:nvPr/>
        </p:nvSpPr>
        <p:spPr>
          <a:xfrm>
            <a:off x="49320" y="2726154"/>
            <a:ext cx="1219982" cy="100755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35731" indent="-128588">
              <a:buClr>
                <a:srgbClr val="00B050"/>
              </a:buClr>
              <a:buFont typeface="Arial" charset="0"/>
              <a:buChar char="•"/>
            </a:pPr>
            <a:r>
              <a:rPr lang="ro-MD" sz="1000" dirty="0">
                <a:ln>
                  <a:solidFill>
                    <a:srgbClr val="00B050"/>
                  </a:solidFill>
                </a:ln>
                <a:solidFill>
                  <a:srgbClr val="00B050"/>
                </a:solidFill>
              </a:rPr>
              <a:t>Cluburi sportive </a:t>
            </a:r>
            <a:endParaRPr lang="en-US" sz="1000" dirty="0">
              <a:ln>
                <a:solidFill>
                  <a:srgbClr val="00B050"/>
                </a:solidFill>
              </a:ln>
              <a:solidFill>
                <a:srgbClr val="00B050"/>
              </a:solidFill>
            </a:endParaRPr>
          </a:p>
          <a:p>
            <a:pPr marL="135731" indent="-128588">
              <a:buClr>
                <a:srgbClr val="00B050"/>
              </a:buClr>
              <a:buFont typeface="Arial" charset="0"/>
              <a:buChar char="•"/>
            </a:pPr>
            <a:r>
              <a:rPr lang="ro-MD" sz="1000" dirty="0">
                <a:ln>
                  <a:solidFill>
                    <a:srgbClr val="00B050"/>
                  </a:solidFill>
                </a:ln>
                <a:solidFill>
                  <a:srgbClr val="00B050"/>
                </a:solidFill>
              </a:rPr>
              <a:t>Cluburi sociale</a:t>
            </a:r>
            <a:endParaRPr lang="en-US" sz="1000" dirty="0">
              <a:ln>
                <a:solidFill>
                  <a:srgbClr val="00B050"/>
                </a:solidFill>
              </a:ln>
              <a:solidFill>
                <a:srgbClr val="00B050"/>
              </a:solidFill>
            </a:endParaRPr>
          </a:p>
          <a:p>
            <a:pPr marL="135731" indent="-128588">
              <a:buClr>
                <a:srgbClr val="00B050"/>
              </a:buClr>
              <a:buFont typeface="Arial" charset="0"/>
              <a:buChar char="•"/>
            </a:pPr>
            <a:r>
              <a:rPr lang="ro-MD" sz="1000" dirty="0">
                <a:ln>
                  <a:solidFill>
                    <a:srgbClr val="00B050"/>
                  </a:solidFill>
                </a:ln>
                <a:solidFill>
                  <a:srgbClr val="00B050"/>
                </a:solidFill>
              </a:rPr>
              <a:t>Activități culturale și evenimente </a:t>
            </a:r>
            <a:endParaRPr lang="en-US" sz="1000" dirty="0">
              <a:ln>
                <a:solidFill>
                  <a:srgbClr val="00B050"/>
                </a:solidFill>
              </a:ln>
              <a:solidFill>
                <a:srgbClr val="00B050"/>
              </a:solidFill>
            </a:endParaRPr>
          </a:p>
        </p:txBody>
      </p:sp>
      <p:cxnSp>
        <p:nvCxnSpPr>
          <p:cNvPr id="48" name="Straight Connector 47"/>
          <p:cNvCxnSpPr>
            <a:cxnSpLocks/>
            <a:stCxn id="42" idx="6"/>
            <a:endCxn id="4" idx="2"/>
          </p:cNvCxnSpPr>
          <p:nvPr/>
        </p:nvCxnSpPr>
        <p:spPr>
          <a:xfrm>
            <a:off x="3597890" y="2796213"/>
            <a:ext cx="380877" cy="17430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Curved Connector 55"/>
          <p:cNvCxnSpPr>
            <a:stCxn id="2" idx="6"/>
            <a:endCxn id="72" idx="2"/>
          </p:cNvCxnSpPr>
          <p:nvPr/>
        </p:nvCxnSpPr>
        <p:spPr>
          <a:xfrm>
            <a:off x="3978767" y="3635428"/>
            <a:ext cx="766382" cy="160658"/>
          </a:xfrm>
          <a:prstGeom prst="curvedConnector3">
            <a:avLst>
              <a:gd name="adj1" fmla="val 50000"/>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5014044" y="4019995"/>
            <a:ext cx="1331413" cy="757408"/>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2394" indent="-95250">
              <a:buClr>
                <a:srgbClr val="0070C0"/>
              </a:buClr>
              <a:buFont typeface="Arial" charset="0"/>
              <a:buChar char="•"/>
            </a:pPr>
            <a:r>
              <a:rPr lang="ro-MD" sz="1000" dirty="0">
                <a:solidFill>
                  <a:srgbClr val="0070C0"/>
                </a:solidFill>
              </a:rPr>
              <a:t>Consultații </a:t>
            </a:r>
            <a:r>
              <a:rPr lang="en-US" sz="1000" dirty="0">
                <a:solidFill>
                  <a:srgbClr val="0070C0"/>
                </a:solidFill>
              </a:rPr>
              <a:t>D</a:t>
            </a:r>
            <a:r>
              <a:rPr lang="ro-MD" sz="1000" dirty="0">
                <a:solidFill>
                  <a:srgbClr val="0070C0"/>
                </a:solidFill>
              </a:rPr>
              <a:t>Z</a:t>
            </a:r>
            <a:endParaRPr lang="en-US" sz="1000" dirty="0">
              <a:solidFill>
                <a:srgbClr val="0070C0"/>
              </a:solidFill>
            </a:endParaRPr>
          </a:p>
          <a:p>
            <a:pPr marL="102394" indent="-95250">
              <a:buClr>
                <a:srgbClr val="0070C0"/>
              </a:buClr>
              <a:buFont typeface="Arial" charset="0"/>
              <a:buChar char="•"/>
            </a:pPr>
            <a:r>
              <a:rPr lang="ro-MD" sz="1000" dirty="0">
                <a:solidFill>
                  <a:srgbClr val="0070C0"/>
                </a:solidFill>
              </a:rPr>
              <a:t>Investigații</a:t>
            </a:r>
            <a:endParaRPr lang="en-US" sz="1000" dirty="0">
              <a:solidFill>
                <a:srgbClr val="0070C0"/>
              </a:solidFill>
            </a:endParaRPr>
          </a:p>
          <a:p>
            <a:pPr marL="102394" indent="-95250">
              <a:buClr>
                <a:srgbClr val="0070C0"/>
              </a:buClr>
              <a:buFont typeface="Arial" charset="0"/>
              <a:buChar char="•"/>
            </a:pPr>
            <a:r>
              <a:rPr lang="ro-MD" sz="1000" dirty="0">
                <a:solidFill>
                  <a:srgbClr val="0070C0"/>
                </a:solidFill>
              </a:rPr>
              <a:t>Servicii specializate</a:t>
            </a:r>
            <a:endParaRPr lang="en-US" sz="1000" dirty="0">
              <a:solidFill>
                <a:srgbClr val="0070C0"/>
              </a:solidFill>
            </a:endParaRPr>
          </a:p>
        </p:txBody>
      </p:sp>
      <p:sp>
        <p:nvSpPr>
          <p:cNvPr id="63" name="Rounded Rectangle 62"/>
          <p:cNvSpPr/>
          <p:nvPr/>
        </p:nvSpPr>
        <p:spPr>
          <a:xfrm>
            <a:off x="4604485" y="5339263"/>
            <a:ext cx="1819177" cy="90342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2394" indent="-95250">
              <a:buClr>
                <a:srgbClr val="0070C0"/>
              </a:buClr>
              <a:buFont typeface="Arial" charset="0"/>
              <a:buChar char="•"/>
            </a:pPr>
            <a:r>
              <a:rPr lang="ro-MD" sz="1000" dirty="0">
                <a:solidFill>
                  <a:srgbClr val="0070C0"/>
                </a:solidFill>
              </a:rPr>
              <a:t>Dispensarea</a:t>
            </a:r>
            <a:r>
              <a:rPr lang="en-US" sz="1000" dirty="0">
                <a:solidFill>
                  <a:srgbClr val="0070C0"/>
                </a:solidFill>
              </a:rPr>
              <a:t> </a:t>
            </a:r>
            <a:r>
              <a:rPr lang="ro-RO" sz="1000" dirty="0">
                <a:solidFill>
                  <a:srgbClr val="0070C0"/>
                </a:solidFill>
              </a:rPr>
              <a:t>medicamentelor</a:t>
            </a:r>
            <a:r>
              <a:rPr lang="en-US" sz="1000" dirty="0">
                <a:solidFill>
                  <a:srgbClr val="0070C0"/>
                </a:solidFill>
              </a:rPr>
              <a:t> </a:t>
            </a:r>
            <a:r>
              <a:rPr lang="ro-MD" sz="1000" dirty="0">
                <a:solidFill>
                  <a:srgbClr val="0070C0"/>
                </a:solidFill>
              </a:rPr>
              <a:t>orale</a:t>
            </a:r>
          </a:p>
          <a:p>
            <a:pPr marL="102394" indent="-95250">
              <a:buClr>
                <a:srgbClr val="0070C0"/>
              </a:buClr>
              <a:buFont typeface="Arial" charset="0"/>
              <a:buChar char="•"/>
            </a:pPr>
            <a:r>
              <a:rPr lang="ro-MD" sz="1000" dirty="0">
                <a:solidFill>
                  <a:srgbClr val="0070C0"/>
                </a:solidFill>
              </a:rPr>
              <a:t>Consiliere și educarea despre sănătate </a:t>
            </a:r>
            <a:endParaRPr lang="en-US" sz="1000" dirty="0">
              <a:solidFill>
                <a:srgbClr val="0070C0"/>
              </a:solidFill>
            </a:endParaRPr>
          </a:p>
          <a:p>
            <a:pPr marL="102394" indent="-95250">
              <a:buClr>
                <a:srgbClr val="0070C0"/>
              </a:buClr>
              <a:buFont typeface="Arial" charset="0"/>
              <a:buChar char="•"/>
            </a:pPr>
            <a:r>
              <a:rPr lang="ro-MD" sz="1000" dirty="0">
                <a:solidFill>
                  <a:srgbClr val="0070C0"/>
                </a:solidFill>
              </a:rPr>
              <a:t>Verificarea medicamentelor </a:t>
            </a:r>
            <a:endParaRPr lang="en-US" sz="1000" dirty="0">
              <a:solidFill>
                <a:srgbClr val="0070C0"/>
              </a:solidFill>
            </a:endParaRPr>
          </a:p>
          <a:p>
            <a:pPr marL="102394" indent="-95250">
              <a:buClr>
                <a:srgbClr val="00B0F0"/>
              </a:buClr>
              <a:buFont typeface="Arial" charset="0"/>
              <a:buChar char="•"/>
            </a:pPr>
            <a:endParaRPr lang="en-US" sz="1000" dirty="0">
              <a:solidFill>
                <a:srgbClr val="00B0F0"/>
              </a:solidFill>
            </a:endParaRPr>
          </a:p>
        </p:txBody>
      </p:sp>
      <p:cxnSp>
        <p:nvCxnSpPr>
          <p:cNvPr id="70" name="Curved Connector 69"/>
          <p:cNvCxnSpPr>
            <a:cxnSpLocks/>
            <a:stCxn id="2" idx="5"/>
            <a:endCxn id="73" idx="1"/>
          </p:cNvCxnSpPr>
          <p:nvPr/>
        </p:nvCxnSpPr>
        <p:spPr>
          <a:xfrm rot="16200000" flipH="1">
            <a:off x="3779736" y="3882697"/>
            <a:ext cx="1143201" cy="1085004"/>
          </a:xfrm>
          <a:prstGeom prst="curvedConnector3">
            <a:avLst>
              <a:gd name="adj1" fmla="val 50000"/>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2861984" y="1928044"/>
            <a:ext cx="1138775" cy="42714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900" b="1" dirty="0"/>
              <a:t>Instituții </a:t>
            </a:r>
            <a:r>
              <a:rPr lang="en-US" sz="900" b="1" dirty="0"/>
              <a:t>National</a:t>
            </a:r>
            <a:r>
              <a:rPr lang="ro-MD" sz="900" b="1" dirty="0"/>
              <a:t>e</a:t>
            </a:r>
            <a:endParaRPr lang="en-US" sz="900" b="1" dirty="0"/>
          </a:p>
        </p:txBody>
      </p:sp>
      <p:sp>
        <p:nvSpPr>
          <p:cNvPr id="114" name="Oval 113"/>
          <p:cNvSpPr/>
          <p:nvPr/>
        </p:nvSpPr>
        <p:spPr>
          <a:xfrm>
            <a:off x="2740327" y="1273798"/>
            <a:ext cx="1388761" cy="49191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900" b="1" dirty="0"/>
              <a:t>Institute Naționale de Sănătate</a:t>
            </a:r>
            <a:endParaRPr lang="en-US" sz="900" b="1" dirty="0"/>
          </a:p>
        </p:txBody>
      </p:sp>
      <p:sp>
        <p:nvSpPr>
          <p:cNvPr id="115" name="Rounded Rectangle 114"/>
          <p:cNvSpPr/>
          <p:nvPr/>
        </p:nvSpPr>
        <p:spPr>
          <a:xfrm>
            <a:off x="1364611" y="841533"/>
            <a:ext cx="1591819" cy="726615"/>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2394" indent="-95250">
              <a:buClr>
                <a:srgbClr val="7030A0"/>
              </a:buClr>
              <a:buFont typeface="Arial" charset="0"/>
              <a:buChar char="•"/>
            </a:pPr>
            <a:r>
              <a:rPr lang="ro-MD" sz="1000" dirty="0">
                <a:solidFill>
                  <a:srgbClr val="7030A0"/>
                </a:solidFill>
              </a:rPr>
              <a:t>Pliante despre DZ </a:t>
            </a:r>
            <a:r>
              <a:rPr lang="en-US" sz="1000" dirty="0">
                <a:solidFill>
                  <a:srgbClr val="7030A0"/>
                </a:solidFill>
              </a:rPr>
              <a:t>II</a:t>
            </a:r>
          </a:p>
          <a:p>
            <a:pPr marL="102394" indent="-95250">
              <a:buClr>
                <a:srgbClr val="7030A0"/>
              </a:buClr>
              <a:buFont typeface="Arial" charset="0"/>
              <a:buChar char="•"/>
            </a:pPr>
            <a:r>
              <a:rPr lang="ro-MD" sz="1000" dirty="0">
                <a:solidFill>
                  <a:srgbClr val="7030A0"/>
                </a:solidFill>
              </a:rPr>
              <a:t>Seminare pentru organizații ce lucrează cu persoane </a:t>
            </a:r>
            <a:r>
              <a:rPr lang="en-US" sz="1000" dirty="0">
                <a:solidFill>
                  <a:srgbClr val="7030A0"/>
                </a:solidFill>
              </a:rPr>
              <a:t>65+</a:t>
            </a:r>
          </a:p>
          <a:p>
            <a:pPr marL="102394" indent="-95250">
              <a:buClr>
                <a:srgbClr val="7030A0"/>
              </a:buClr>
              <a:buFont typeface="Arial" charset="0"/>
              <a:buChar char="•"/>
            </a:pPr>
            <a:endParaRPr lang="en-US" sz="1000" dirty="0">
              <a:solidFill>
                <a:srgbClr val="7030A0"/>
              </a:solidFill>
            </a:endParaRPr>
          </a:p>
        </p:txBody>
      </p:sp>
      <p:cxnSp>
        <p:nvCxnSpPr>
          <p:cNvPr id="117" name="Straight Connector 116"/>
          <p:cNvCxnSpPr>
            <a:cxnSpLocks/>
            <a:stCxn id="4" idx="1"/>
            <a:endCxn id="83" idx="5"/>
          </p:cNvCxnSpPr>
          <p:nvPr/>
        </p:nvCxnSpPr>
        <p:spPr>
          <a:xfrm flipH="1" flipV="1">
            <a:off x="3833989" y="2292638"/>
            <a:ext cx="392301" cy="38896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a:off x="1158980" y="1652902"/>
            <a:ext cx="1224853" cy="46236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900" b="1" dirty="0"/>
              <a:t>Asociația Pensionarilor </a:t>
            </a:r>
            <a:endParaRPr lang="en-US" sz="900" b="1" dirty="0"/>
          </a:p>
        </p:txBody>
      </p:sp>
      <p:sp>
        <p:nvSpPr>
          <p:cNvPr id="123" name="Rounded Rectangle 122"/>
          <p:cNvSpPr/>
          <p:nvPr/>
        </p:nvSpPr>
        <p:spPr>
          <a:xfrm>
            <a:off x="79188" y="1393016"/>
            <a:ext cx="1194018" cy="600308"/>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2394" indent="-95250">
              <a:buClr>
                <a:srgbClr val="7030A0"/>
              </a:buClr>
              <a:buFont typeface="Arial" charset="0"/>
              <a:buChar char="•"/>
            </a:pPr>
            <a:r>
              <a:rPr lang="en-US" sz="1000" dirty="0">
                <a:solidFill>
                  <a:srgbClr val="7030A0"/>
                </a:solidFill>
              </a:rPr>
              <a:t>Informa</a:t>
            </a:r>
            <a:r>
              <a:rPr lang="ro-MD" sz="1000" dirty="0">
                <a:solidFill>
                  <a:srgbClr val="7030A0"/>
                </a:solidFill>
              </a:rPr>
              <a:t>ții</a:t>
            </a:r>
            <a:endParaRPr lang="en-US" sz="1000" dirty="0">
              <a:solidFill>
                <a:srgbClr val="7030A0"/>
              </a:solidFill>
            </a:endParaRPr>
          </a:p>
          <a:p>
            <a:pPr marL="102394" indent="-95250">
              <a:buClr>
                <a:srgbClr val="7030A0"/>
              </a:buClr>
              <a:buFont typeface="Arial" charset="0"/>
              <a:buChar char="•"/>
            </a:pPr>
            <a:r>
              <a:rPr lang="ro-MD" sz="1000" dirty="0">
                <a:solidFill>
                  <a:srgbClr val="7030A0"/>
                </a:solidFill>
              </a:rPr>
              <a:t>Activități recreaționale</a:t>
            </a:r>
            <a:endParaRPr lang="en-US" sz="1000" dirty="0">
              <a:solidFill>
                <a:srgbClr val="7030A0"/>
              </a:solidFill>
            </a:endParaRPr>
          </a:p>
        </p:txBody>
      </p:sp>
      <p:sp>
        <p:nvSpPr>
          <p:cNvPr id="124" name="Oval 123"/>
          <p:cNvSpPr/>
          <p:nvPr/>
        </p:nvSpPr>
        <p:spPr>
          <a:xfrm>
            <a:off x="5098673" y="2073757"/>
            <a:ext cx="842148" cy="431212"/>
          </a:xfrm>
          <a:prstGeom prst="ellipse">
            <a:avLst/>
          </a:prstGeom>
          <a:solidFill>
            <a:srgbClr val="941100"/>
          </a:solidFill>
          <a:ln>
            <a:solidFill>
              <a:srgbClr val="941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900" b="1" dirty="0"/>
              <a:t>ONG</a:t>
            </a:r>
            <a:r>
              <a:rPr lang="en-US" sz="900" b="1" dirty="0"/>
              <a:t>, </a:t>
            </a:r>
            <a:r>
              <a:rPr lang="ro-MD" sz="900" b="1" dirty="0"/>
              <a:t>OSC</a:t>
            </a:r>
            <a:endParaRPr lang="en-US" sz="900" b="1" dirty="0"/>
          </a:p>
        </p:txBody>
      </p:sp>
      <p:cxnSp>
        <p:nvCxnSpPr>
          <p:cNvPr id="126" name="Straight Connector 125"/>
          <p:cNvCxnSpPr>
            <a:cxnSpLocks/>
            <a:stCxn id="4" idx="0"/>
          </p:cNvCxnSpPr>
          <p:nvPr/>
        </p:nvCxnSpPr>
        <p:spPr>
          <a:xfrm flipV="1">
            <a:off x="4823864" y="2333029"/>
            <a:ext cx="294785" cy="228906"/>
          </a:xfrm>
          <a:prstGeom prst="line">
            <a:avLst/>
          </a:prstGeom>
          <a:ln>
            <a:solidFill>
              <a:srgbClr val="941100"/>
            </a:solidFill>
          </a:ln>
        </p:spPr>
        <p:style>
          <a:lnRef idx="1">
            <a:schemeClr val="accent1"/>
          </a:lnRef>
          <a:fillRef idx="0">
            <a:schemeClr val="accent1"/>
          </a:fillRef>
          <a:effectRef idx="0">
            <a:schemeClr val="accent1"/>
          </a:effectRef>
          <a:fontRef idx="minor">
            <a:schemeClr val="tx1"/>
          </a:fontRef>
        </p:style>
      </p:cxnSp>
      <p:sp>
        <p:nvSpPr>
          <p:cNvPr id="127" name="Oval 126"/>
          <p:cNvSpPr/>
          <p:nvPr/>
        </p:nvSpPr>
        <p:spPr>
          <a:xfrm>
            <a:off x="6497701" y="2485116"/>
            <a:ext cx="1142213" cy="499224"/>
          </a:xfrm>
          <a:prstGeom prst="ellipse">
            <a:avLst/>
          </a:prstGeom>
          <a:solidFill>
            <a:srgbClr val="941100"/>
          </a:solidFill>
          <a:ln>
            <a:solidFill>
              <a:srgbClr val="941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825" b="1" dirty="0"/>
              <a:t>Asociația pentru Drepturile Pacienților </a:t>
            </a:r>
            <a:endParaRPr lang="en-US" sz="825" b="1" dirty="0"/>
          </a:p>
        </p:txBody>
      </p:sp>
      <p:sp>
        <p:nvSpPr>
          <p:cNvPr id="130" name="Rounded Rectangle 129"/>
          <p:cNvSpPr/>
          <p:nvPr/>
        </p:nvSpPr>
        <p:spPr>
          <a:xfrm>
            <a:off x="7531234" y="2343742"/>
            <a:ext cx="1563445" cy="858698"/>
          </a:xfrm>
          <a:prstGeom prst="roundRect">
            <a:avLst/>
          </a:prstGeom>
          <a:noFill/>
          <a:ln>
            <a:solidFill>
              <a:srgbClr val="9411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2394" indent="-95250">
              <a:buClr>
                <a:srgbClr val="941100"/>
              </a:buClr>
              <a:buFont typeface="Arial" charset="0"/>
              <a:buChar char="•"/>
            </a:pPr>
            <a:r>
              <a:rPr lang="ro-MD" sz="1000" dirty="0">
                <a:solidFill>
                  <a:srgbClr val="941100"/>
                </a:solidFill>
              </a:rPr>
              <a:t>Activități de advocacy pentru drepturile pacientului </a:t>
            </a:r>
            <a:endParaRPr lang="en-US" sz="1000" dirty="0">
              <a:solidFill>
                <a:srgbClr val="941100"/>
              </a:solidFill>
            </a:endParaRPr>
          </a:p>
          <a:p>
            <a:pPr marL="102394" indent="-95250">
              <a:buClr>
                <a:srgbClr val="941100"/>
              </a:buClr>
              <a:buFont typeface="Arial" charset="0"/>
              <a:buChar char="•"/>
            </a:pPr>
            <a:r>
              <a:rPr lang="en-US" sz="1000" dirty="0">
                <a:solidFill>
                  <a:srgbClr val="941100"/>
                </a:solidFill>
              </a:rPr>
              <a:t>Info </a:t>
            </a:r>
            <a:r>
              <a:rPr lang="ro-MD" sz="1000" dirty="0">
                <a:solidFill>
                  <a:srgbClr val="941100"/>
                </a:solidFill>
              </a:rPr>
              <a:t>despre drepturile de acces la servicii </a:t>
            </a:r>
            <a:endParaRPr lang="en-US" sz="1000" dirty="0">
              <a:solidFill>
                <a:srgbClr val="941100"/>
              </a:solidFill>
            </a:endParaRPr>
          </a:p>
        </p:txBody>
      </p:sp>
      <p:cxnSp>
        <p:nvCxnSpPr>
          <p:cNvPr id="138" name="Curved Connector 137"/>
          <p:cNvCxnSpPr>
            <a:stCxn id="124" idx="4"/>
            <a:endCxn id="127" idx="2"/>
          </p:cNvCxnSpPr>
          <p:nvPr/>
        </p:nvCxnSpPr>
        <p:spPr>
          <a:xfrm rot="16200000" flipH="1">
            <a:off x="5893845" y="2130871"/>
            <a:ext cx="229759" cy="977954"/>
          </a:xfrm>
          <a:prstGeom prst="curvedConnector2">
            <a:avLst/>
          </a:prstGeom>
          <a:ln>
            <a:solidFill>
              <a:srgbClr val="9411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42" idx="2"/>
            <a:endCxn id="43" idx="6"/>
          </p:cNvCxnSpPr>
          <p:nvPr/>
        </p:nvCxnSpPr>
        <p:spPr>
          <a:xfrm rot="10800000" flipV="1">
            <a:off x="2210608" y="2796213"/>
            <a:ext cx="160678" cy="376254"/>
          </a:xfrm>
          <a:prstGeom prst="curvedConnector3">
            <a:avLst>
              <a:gd name="adj1" fmla="val 50000"/>
            </a:avLst>
          </a:prstGeom>
          <a:ln>
            <a:solidFill>
              <a:schemeClr val="accent6">
                <a:lumMod val="7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34" name="Curved Connector 33"/>
          <p:cNvCxnSpPr>
            <a:stCxn id="83" idx="2"/>
            <a:endCxn id="120" idx="6"/>
          </p:cNvCxnSpPr>
          <p:nvPr/>
        </p:nvCxnSpPr>
        <p:spPr>
          <a:xfrm rot="10800000">
            <a:off x="2383834" y="1884083"/>
            <a:ext cx="478151" cy="257537"/>
          </a:xfrm>
          <a:prstGeom prst="curvedConnector3">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urved Connector 36"/>
          <p:cNvCxnSpPr>
            <a:stCxn id="83" idx="0"/>
            <a:endCxn id="114" idx="4"/>
          </p:cNvCxnSpPr>
          <p:nvPr/>
        </p:nvCxnSpPr>
        <p:spPr>
          <a:xfrm rot="5400000" flipH="1" flipV="1">
            <a:off x="3351876" y="1845212"/>
            <a:ext cx="162329" cy="3336"/>
          </a:xfrm>
          <a:prstGeom prst="curvedConnector3">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124" idx="1"/>
            <a:endCxn id="41" idx="4"/>
          </p:cNvCxnSpPr>
          <p:nvPr/>
        </p:nvCxnSpPr>
        <p:spPr>
          <a:xfrm rot="16200000" flipV="1">
            <a:off x="4460750" y="1375654"/>
            <a:ext cx="904988" cy="617518"/>
          </a:xfrm>
          <a:prstGeom prst="curvedConnector3">
            <a:avLst/>
          </a:prstGeom>
          <a:ln>
            <a:solidFill>
              <a:srgbClr val="941100"/>
            </a:solidFill>
            <a:tailEnd type="triangle"/>
          </a:ln>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a:xfrm>
            <a:off x="5135700" y="806892"/>
            <a:ext cx="1757930" cy="1044458"/>
          </a:xfrm>
          <a:prstGeom prst="roundRect">
            <a:avLst/>
          </a:prstGeom>
          <a:noFill/>
          <a:ln>
            <a:solidFill>
              <a:srgbClr val="9411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2394" indent="-95250">
              <a:buClr>
                <a:srgbClr val="941100"/>
              </a:buClr>
              <a:buFont typeface="Arial" charset="0"/>
              <a:buChar char="•"/>
            </a:pPr>
            <a:r>
              <a:rPr lang="ro-MD" sz="1000" dirty="0">
                <a:solidFill>
                  <a:srgbClr val="941100"/>
                </a:solidFill>
              </a:rPr>
              <a:t>Servicii</a:t>
            </a:r>
            <a:r>
              <a:rPr lang="en-US" sz="1000" dirty="0">
                <a:solidFill>
                  <a:srgbClr val="941100"/>
                </a:solidFill>
              </a:rPr>
              <a:t> de </a:t>
            </a:r>
            <a:r>
              <a:rPr lang="ro-MD" sz="1000" dirty="0">
                <a:solidFill>
                  <a:srgbClr val="941100"/>
                </a:solidFill>
              </a:rPr>
              <a:t>îngrijire</a:t>
            </a:r>
            <a:r>
              <a:rPr lang="en-US" sz="1000" dirty="0">
                <a:solidFill>
                  <a:srgbClr val="941100"/>
                </a:solidFill>
              </a:rPr>
              <a:t> la </a:t>
            </a:r>
            <a:r>
              <a:rPr lang="ro-MD" sz="1000" dirty="0">
                <a:solidFill>
                  <a:srgbClr val="941100"/>
                </a:solidFill>
              </a:rPr>
              <a:t>domiciliu</a:t>
            </a:r>
          </a:p>
          <a:p>
            <a:pPr marL="102394" indent="-95250">
              <a:buClr>
                <a:srgbClr val="941100"/>
              </a:buClr>
              <a:buFont typeface="Arial" charset="0"/>
              <a:buChar char="•"/>
            </a:pPr>
            <a:r>
              <a:rPr lang="ro-MD" sz="1000" dirty="0">
                <a:solidFill>
                  <a:srgbClr val="941100"/>
                </a:solidFill>
              </a:rPr>
              <a:t>Transportul pacientului</a:t>
            </a:r>
            <a:endParaRPr lang="en-US" sz="1000" dirty="0">
              <a:solidFill>
                <a:srgbClr val="941100"/>
              </a:solidFill>
            </a:endParaRPr>
          </a:p>
          <a:p>
            <a:pPr marL="102394" indent="-95250">
              <a:buClr>
                <a:srgbClr val="941100"/>
              </a:buClr>
              <a:buFont typeface="Arial" charset="0"/>
              <a:buChar char="•"/>
            </a:pPr>
            <a:r>
              <a:rPr lang="ro-MD" sz="1000" dirty="0">
                <a:solidFill>
                  <a:srgbClr val="941100"/>
                </a:solidFill>
              </a:rPr>
              <a:t>Educație și instruire</a:t>
            </a:r>
            <a:endParaRPr lang="en-US" sz="1000" dirty="0">
              <a:solidFill>
                <a:srgbClr val="941100"/>
              </a:solidFill>
            </a:endParaRPr>
          </a:p>
          <a:p>
            <a:pPr marL="102394" indent="-95250">
              <a:buClr>
                <a:srgbClr val="941100"/>
              </a:buClr>
              <a:buFont typeface="Arial" charset="0"/>
              <a:buChar char="•"/>
            </a:pPr>
            <a:r>
              <a:rPr lang="ro-MD" sz="1000" dirty="0">
                <a:solidFill>
                  <a:srgbClr val="941100"/>
                </a:solidFill>
              </a:rPr>
              <a:t>Voluntari</a:t>
            </a:r>
            <a:endParaRPr lang="en-US" sz="1000" dirty="0">
              <a:solidFill>
                <a:srgbClr val="941100"/>
              </a:solidFill>
            </a:endParaRPr>
          </a:p>
          <a:p>
            <a:pPr marL="102394" indent="-95250">
              <a:buClr>
                <a:srgbClr val="941100"/>
              </a:buClr>
              <a:buFont typeface="Arial" charset="0"/>
              <a:buChar char="•"/>
            </a:pPr>
            <a:r>
              <a:rPr lang="ro-MD" sz="1000" dirty="0">
                <a:solidFill>
                  <a:srgbClr val="941100"/>
                </a:solidFill>
              </a:rPr>
              <a:t>Distribuirea pliantelor </a:t>
            </a:r>
            <a:endParaRPr lang="en-US" sz="1000" dirty="0">
              <a:solidFill>
                <a:srgbClr val="941100"/>
              </a:solidFill>
            </a:endParaRPr>
          </a:p>
        </p:txBody>
      </p:sp>
      <p:sp>
        <p:nvSpPr>
          <p:cNvPr id="72" name="Oval 71"/>
          <p:cNvSpPr/>
          <p:nvPr/>
        </p:nvSpPr>
        <p:spPr>
          <a:xfrm>
            <a:off x="4745149" y="3507671"/>
            <a:ext cx="1188724" cy="57682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1000" b="1" dirty="0">
                <a:solidFill>
                  <a:schemeClr val="accent1"/>
                </a:solidFill>
              </a:rPr>
              <a:t>Prestatori privați</a:t>
            </a:r>
            <a:endParaRPr lang="en-US" sz="1000" b="1" dirty="0">
              <a:solidFill>
                <a:schemeClr val="accent1"/>
              </a:solidFill>
            </a:endParaRPr>
          </a:p>
        </p:txBody>
      </p:sp>
      <p:sp>
        <p:nvSpPr>
          <p:cNvPr id="73" name="Oval 72"/>
          <p:cNvSpPr/>
          <p:nvPr/>
        </p:nvSpPr>
        <p:spPr>
          <a:xfrm>
            <a:off x="4700840" y="4930320"/>
            <a:ext cx="1317876" cy="45395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1000" b="1" dirty="0"/>
              <a:t>Farmacii</a:t>
            </a:r>
            <a:endParaRPr lang="en-US" sz="1000" b="1" dirty="0"/>
          </a:p>
        </p:txBody>
      </p:sp>
      <p:sp>
        <p:nvSpPr>
          <p:cNvPr id="6" name="Title 5"/>
          <p:cNvSpPr>
            <a:spLocks noGrp="1"/>
          </p:cNvSpPr>
          <p:nvPr>
            <p:ph type="title"/>
          </p:nvPr>
        </p:nvSpPr>
        <p:spPr>
          <a:xfrm>
            <a:off x="628650" y="188641"/>
            <a:ext cx="7886700" cy="457916"/>
          </a:xfrm>
        </p:spPr>
        <p:txBody>
          <a:bodyPr anchor="t">
            <a:normAutofit fontScale="90000"/>
          </a:bodyPr>
          <a:lstStyle/>
          <a:p>
            <a:r>
              <a:rPr lang="ro-MD" sz="2400" b="1" dirty="0">
                <a:effectLst/>
                <a:ea typeface="Calibri" panose="020F0502020204030204" pitchFamily="34" charset="0"/>
                <a:cs typeface="Times New Roman" panose="02020603050405020304" pitchFamily="18" charset="0"/>
              </a:rPr>
              <a:t>Harta asistenței pentru persoanele în vârstă cu boli cronice</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2400" dirty="0"/>
          </a:p>
        </p:txBody>
      </p:sp>
      <p:sp>
        <p:nvSpPr>
          <p:cNvPr id="21" name="Rounded Rectangle 20"/>
          <p:cNvSpPr/>
          <p:nvPr/>
        </p:nvSpPr>
        <p:spPr>
          <a:xfrm>
            <a:off x="6483586" y="3623280"/>
            <a:ext cx="2623794" cy="2483947"/>
          </a:xfrm>
          <a:prstGeom prst="roundRect">
            <a:avLst/>
          </a:prstGeom>
          <a:no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95250" indent="-95250">
              <a:buFont typeface="Arial" charset="0"/>
              <a:buChar char="•"/>
            </a:pPr>
            <a:r>
              <a:rPr lang="en-US" sz="1000" dirty="0">
                <a:solidFill>
                  <a:schemeClr val="accent2"/>
                </a:solidFill>
                <a:effectLst/>
              </a:rPr>
              <a:t>S</a:t>
            </a:r>
            <a:r>
              <a:rPr lang="ro-MD" sz="1000" dirty="0">
                <a:solidFill>
                  <a:schemeClr val="accent2"/>
                </a:solidFill>
                <a:effectLst/>
              </a:rPr>
              <a:t>ervicii sociale pentru vârstnici</a:t>
            </a:r>
            <a:endParaRPr lang="en-US" sz="1000" dirty="0">
              <a:solidFill>
                <a:schemeClr val="accent2"/>
              </a:solidFill>
              <a:effectLst/>
            </a:endParaRPr>
          </a:p>
          <a:p>
            <a:pPr marL="95250" indent="-95250">
              <a:buFont typeface="Arial" charset="0"/>
              <a:buChar char="•"/>
            </a:pPr>
            <a:r>
              <a:rPr lang="ro-MD" sz="1000" dirty="0">
                <a:solidFill>
                  <a:schemeClr val="accent2"/>
                </a:solidFill>
                <a:effectLst/>
              </a:rPr>
              <a:t>Evaluarea</a:t>
            </a:r>
            <a:r>
              <a:rPr lang="en-US" sz="1000" dirty="0">
                <a:solidFill>
                  <a:schemeClr val="accent2"/>
                </a:solidFill>
                <a:effectLst/>
              </a:rPr>
              <a:t> </a:t>
            </a:r>
            <a:r>
              <a:rPr lang="ro-MD" sz="1000" dirty="0">
                <a:solidFill>
                  <a:schemeClr val="accent2"/>
                </a:solidFill>
                <a:effectLst/>
              </a:rPr>
              <a:t>profesională</a:t>
            </a:r>
            <a:r>
              <a:rPr lang="en-US" sz="1000" dirty="0">
                <a:solidFill>
                  <a:schemeClr val="accent2"/>
                </a:solidFill>
                <a:effectLst/>
              </a:rPr>
              <a:t> a </a:t>
            </a:r>
            <a:r>
              <a:rPr lang="ro-MD" sz="1000" dirty="0">
                <a:solidFill>
                  <a:schemeClr val="accent2"/>
                </a:solidFill>
                <a:effectLst/>
              </a:rPr>
              <a:t>necesităților </a:t>
            </a:r>
          </a:p>
          <a:p>
            <a:pPr marL="95250" indent="-95250">
              <a:buFont typeface="Arial" charset="0"/>
              <a:buChar char="•"/>
            </a:pPr>
            <a:r>
              <a:rPr lang="ro-MD" sz="1000" dirty="0">
                <a:solidFill>
                  <a:schemeClr val="accent2"/>
                </a:solidFill>
                <a:effectLst/>
              </a:rPr>
              <a:t>Referire</a:t>
            </a:r>
            <a:r>
              <a:rPr lang="en-US" sz="1000" dirty="0">
                <a:solidFill>
                  <a:schemeClr val="accent2"/>
                </a:solidFill>
                <a:effectLst/>
              </a:rPr>
              <a:t> </a:t>
            </a:r>
            <a:r>
              <a:rPr lang="ro-MD" sz="1000" dirty="0">
                <a:solidFill>
                  <a:schemeClr val="accent2"/>
                </a:solidFill>
                <a:effectLst/>
              </a:rPr>
              <a:t>și</a:t>
            </a:r>
            <a:r>
              <a:rPr lang="en-US" sz="1000" dirty="0">
                <a:solidFill>
                  <a:schemeClr val="accent2"/>
                </a:solidFill>
                <a:effectLst/>
              </a:rPr>
              <a:t> </a:t>
            </a:r>
            <a:r>
              <a:rPr lang="ro-MD" sz="1000" dirty="0">
                <a:solidFill>
                  <a:schemeClr val="accent2"/>
                </a:solidFill>
                <a:effectLst/>
              </a:rPr>
              <a:t>conectarea</a:t>
            </a:r>
            <a:r>
              <a:rPr lang="en-US" sz="1000" dirty="0">
                <a:solidFill>
                  <a:schemeClr val="accent2"/>
                </a:solidFill>
                <a:effectLst/>
              </a:rPr>
              <a:t> cu </a:t>
            </a:r>
            <a:r>
              <a:rPr lang="ro-MD" sz="1000" dirty="0">
                <a:solidFill>
                  <a:schemeClr val="accent2"/>
                </a:solidFill>
                <a:effectLst/>
              </a:rPr>
              <a:t>alte</a:t>
            </a:r>
            <a:r>
              <a:rPr lang="en-US" sz="1000" dirty="0">
                <a:solidFill>
                  <a:schemeClr val="accent2"/>
                </a:solidFill>
                <a:effectLst/>
              </a:rPr>
              <a:t> </a:t>
            </a:r>
            <a:r>
              <a:rPr lang="ro-MD" sz="1000" dirty="0">
                <a:solidFill>
                  <a:schemeClr val="accent2"/>
                </a:solidFill>
                <a:effectLst/>
              </a:rPr>
              <a:t>servicii</a:t>
            </a:r>
            <a:r>
              <a:rPr lang="en-US" sz="1000" dirty="0">
                <a:solidFill>
                  <a:schemeClr val="accent2"/>
                </a:solidFill>
                <a:effectLst/>
              </a:rPr>
              <a:t> </a:t>
            </a:r>
            <a:r>
              <a:rPr lang="ro-MD" sz="1000" dirty="0">
                <a:solidFill>
                  <a:schemeClr val="accent2"/>
                </a:solidFill>
                <a:effectLst/>
              </a:rPr>
              <a:t>guvernamentale</a:t>
            </a:r>
            <a:r>
              <a:rPr lang="en-US" sz="1000" dirty="0">
                <a:solidFill>
                  <a:schemeClr val="accent2"/>
                </a:solidFill>
                <a:effectLst/>
              </a:rPr>
              <a:t> </a:t>
            </a:r>
            <a:r>
              <a:rPr lang="ro-MD" sz="1000" dirty="0">
                <a:solidFill>
                  <a:schemeClr val="accent2"/>
                </a:solidFill>
                <a:effectLst/>
              </a:rPr>
              <a:t>și</a:t>
            </a:r>
            <a:r>
              <a:rPr lang="en-US" sz="1000" dirty="0">
                <a:solidFill>
                  <a:schemeClr val="accent2"/>
                </a:solidFill>
                <a:effectLst/>
              </a:rPr>
              <a:t> </a:t>
            </a:r>
            <a:r>
              <a:rPr lang="ro-MD" sz="1000" dirty="0">
                <a:solidFill>
                  <a:schemeClr val="accent2"/>
                </a:solidFill>
                <a:effectLst/>
              </a:rPr>
              <a:t>neguvernamentale</a:t>
            </a:r>
          </a:p>
          <a:p>
            <a:pPr marL="95250" indent="-95250">
              <a:buFont typeface="Arial" charset="0"/>
              <a:buChar char="•"/>
            </a:pPr>
            <a:r>
              <a:rPr lang="ro-MD" sz="1000" dirty="0">
                <a:solidFill>
                  <a:schemeClr val="accent2"/>
                </a:solidFill>
                <a:effectLst/>
              </a:rPr>
              <a:t>Alocarea unui îngrijitor</a:t>
            </a:r>
            <a:endParaRPr lang="ro-MD" sz="1000" dirty="0">
              <a:solidFill>
                <a:schemeClr val="accent2"/>
              </a:solidFill>
            </a:endParaRPr>
          </a:p>
          <a:p>
            <a:pPr marL="95250" indent="-95250">
              <a:buFont typeface="Arial" charset="0"/>
              <a:buChar char="•"/>
            </a:pPr>
            <a:r>
              <a:rPr lang="ro-MD" sz="1000" dirty="0">
                <a:solidFill>
                  <a:schemeClr val="accent2"/>
                </a:solidFill>
                <a:effectLst/>
              </a:rPr>
              <a:t>Consiliere socială</a:t>
            </a:r>
            <a:endParaRPr lang="en-US" sz="1000" dirty="0">
              <a:solidFill>
                <a:schemeClr val="accent2"/>
              </a:solidFill>
              <a:effectLst/>
            </a:endParaRPr>
          </a:p>
          <a:p>
            <a:pPr marL="95250" indent="-95250">
              <a:buFont typeface="Arial" charset="0"/>
              <a:buChar char="•"/>
            </a:pPr>
            <a:r>
              <a:rPr lang="ro-MD" sz="1000" dirty="0">
                <a:solidFill>
                  <a:schemeClr val="accent2"/>
                </a:solidFill>
                <a:effectLst/>
              </a:rPr>
              <a:t>Servicii</a:t>
            </a:r>
            <a:r>
              <a:rPr lang="es-ES" sz="1000" dirty="0">
                <a:solidFill>
                  <a:schemeClr val="accent2"/>
                </a:solidFill>
                <a:effectLst/>
              </a:rPr>
              <a:t> </a:t>
            </a:r>
            <a:r>
              <a:rPr lang="ro-MD" sz="1000" dirty="0">
                <a:solidFill>
                  <a:schemeClr val="accent2"/>
                </a:solidFill>
                <a:effectLst/>
              </a:rPr>
              <a:t>oferite</a:t>
            </a:r>
            <a:r>
              <a:rPr lang="es-ES" sz="1000" dirty="0">
                <a:solidFill>
                  <a:schemeClr val="accent2"/>
                </a:solidFill>
                <a:effectLst/>
              </a:rPr>
              <a:t> </a:t>
            </a:r>
            <a:r>
              <a:rPr lang="ro-MD" sz="1000" dirty="0">
                <a:solidFill>
                  <a:schemeClr val="accent2"/>
                </a:solidFill>
                <a:effectLst/>
              </a:rPr>
              <a:t>în</a:t>
            </a:r>
            <a:r>
              <a:rPr lang="es-ES" sz="1000" dirty="0">
                <a:solidFill>
                  <a:schemeClr val="accent2"/>
                </a:solidFill>
                <a:effectLst/>
              </a:rPr>
              <a:t> caz de </a:t>
            </a:r>
            <a:r>
              <a:rPr lang="ro-MD" sz="1000" dirty="0">
                <a:solidFill>
                  <a:schemeClr val="accent2"/>
                </a:solidFill>
                <a:effectLst/>
              </a:rPr>
              <a:t>plasament</a:t>
            </a:r>
          </a:p>
          <a:p>
            <a:pPr marL="95250" indent="-95250">
              <a:buFont typeface="Arial" charset="0"/>
              <a:buChar char="•"/>
            </a:pPr>
            <a:r>
              <a:rPr lang="ro-MD" sz="1000" dirty="0">
                <a:solidFill>
                  <a:schemeClr val="accent2"/>
                </a:solidFill>
                <a:effectLst/>
              </a:rPr>
              <a:t>O casă a vârstnicilor</a:t>
            </a:r>
            <a:endParaRPr lang="en-US" sz="1000" dirty="0">
              <a:solidFill>
                <a:schemeClr val="accent2"/>
              </a:solidFill>
              <a:effectLst/>
            </a:endParaRPr>
          </a:p>
          <a:p>
            <a:pPr marL="95250" indent="-95250">
              <a:buFont typeface="Arial" charset="0"/>
              <a:buChar char="•"/>
            </a:pPr>
            <a:r>
              <a:rPr lang="ro-MD" sz="1000" dirty="0">
                <a:solidFill>
                  <a:schemeClr val="accent2"/>
                </a:solidFill>
                <a:effectLst/>
              </a:rPr>
              <a:t>Alimentație</a:t>
            </a:r>
            <a:endParaRPr lang="en-US" sz="1000" dirty="0">
              <a:solidFill>
                <a:schemeClr val="accent2"/>
              </a:solidFill>
              <a:effectLst/>
            </a:endParaRPr>
          </a:p>
          <a:p>
            <a:pPr marL="95250" indent="-95250">
              <a:buFont typeface="Arial" charset="0"/>
              <a:buChar char="•"/>
            </a:pPr>
            <a:r>
              <a:rPr lang="ro-MD" sz="1000" dirty="0">
                <a:solidFill>
                  <a:schemeClr val="accent2"/>
                </a:solidFill>
                <a:effectLst/>
              </a:rPr>
              <a:t>Îmbrăcăminte</a:t>
            </a:r>
            <a:endParaRPr lang="en-US" sz="1000" dirty="0">
              <a:solidFill>
                <a:schemeClr val="accent2"/>
              </a:solidFill>
              <a:effectLst/>
            </a:endParaRPr>
          </a:p>
          <a:p>
            <a:pPr marL="95250" indent="-95250">
              <a:buFont typeface="Arial" charset="0"/>
              <a:buChar char="•"/>
            </a:pPr>
            <a:r>
              <a:rPr lang="ro-MD" sz="1000" dirty="0">
                <a:solidFill>
                  <a:schemeClr val="accent2"/>
                </a:solidFill>
              </a:rPr>
              <a:t>Asistență medicală</a:t>
            </a:r>
            <a:endParaRPr lang="en-US" sz="1000" dirty="0">
              <a:solidFill>
                <a:schemeClr val="accent2"/>
              </a:solidFill>
              <a:effectLst/>
            </a:endParaRPr>
          </a:p>
          <a:p>
            <a:pPr marL="95250" indent="-95250">
              <a:buFont typeface="Arial" charset="0"/>
              <a:buChar char="•"/>
            </a:pPr>
            <a:r>
              <a:rPr lang="ro-MD" sz="1000" dirty="0">
                <a:solidFill>
                  <a:schemeClr val="accent2"/>
                </a:solidFill>
              </a:rPr>
              <a:t>Tratament social</a:t>
            </a:r>
            <a:endParaRPr lang="en-US" sz="1000" dirty="0">
              <a:solidFill>
                <a:schemeClr val="accent2"/>
              </a:solidFill>
              <a:effectLst/>
            </a:endParaRPr>
          </a:p>
          <a:p>
            <a:pPr marL="95250" indent="-95250">
              <a:buFont typeface="Arial" charset="0"/>
              <a:buChar char="•"/>
            </a:pPr>
            <a:r>
              <a:rPr lang="ro-MD" sz="1000" dirty="0">
                <a:solidFill>
                  <a:schemeClr val="accent2"/>
                </a:solidFill>
                <a:effectLst/>
              </a:rPr>
              <a:t>Resurse financiare pentru necesitățile de bază</a:t>
            </a:r>
            <a:endParaRPr lang="en-US" sz="1000" dirty="0">
              <a:solidFill>
                <a:schemeClr val="accent2"/>
              </a:solidFill>
              <a:effectLst/>
            </a:endParaRPr>
          </a:p>
        </p:txBody>
      </p:sp>
      <p:sp>
        <p:nvSpPr>
          <p:cNvPr id="96" name="Oval 95"/>
          <p:cNvSpPr/>
          <p:nvPr/>
        </p:nvSpPr>
        <p:spPr>
          <a:xfrm>
            <a:off x="440355" y="2115862"/>
            <a:ext cx="1295261" cy="48775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1000" b="1" dirty="0"/>
              <a:t>Voluntari</a:t>
            </a:r>
            <a:r>
              <a:rPr lang="en-US" sz="1000" b="1" dirty="0"/>
              <a:t>, com</a:t>
            </a:r>
            <a:r>
              <a:rPr lang="ro-MD" sz="1000" b="1" dirty="0"/>
              <a:t>unitate</a:t>
            </a:r>
            <a:endParaRPr lang="en-US" sz="1000" b="1" dirty="0"/>
          </a:p>
        </p:txBody>
      </p:sp>
      <p:cxnSp>
        <p:nvCxnSpPr>
          <p:cNvPr id="97" name="Curved Connector 96"/>
          <p:cNvCxnSpPr>
            <a:stCxn id="42" idx="2"/>
            <a:endCxn id="96" idx="5"/>
          </p:cNvCxnSpPr>
          <p:nvPr/>
        </p:nvCxnSpPr>
        <p:spPr>
          <a:xfrm rot="10800000">
            <a:off x="1545930" y="2532187"/>
            <a:ext cx="825357" cy="264027"/>
          </a:xfrm>
          <a:prstGeom prst="curvedConnector2">
            <a:avLst/>
          </a:prstGeom>
          <a:ln>
            <a:solidFill>
              <a:schemeClr val="accent6">
                <a:lumMod val="75000"/>
              </a:schemeClr>
            </a:solidFill>
            <a:tailEnd type="triangle"/>
          </a:ln>
        </p:spPr>
        <p:style>
          <a:lnRef idx="1">
            <a:schemeClr val="accent6"/>
          </a:lnRef>
          <a:fillRef idx="0">
            <a:schemeClr val="accent6"/>
          </a:fillRef>
          <a:effectRef idx="0">
            <a:schemeClr val="accent6"/>
          </a:effectRef>
          <a:fontRef idx="minor">
            <a:schemeClr val="tx1"/>
          </a:fontRef>
        </p:style>
      </p:cxnSp>
      <p:sp>
        <p:nvSpPr>
          <p:cNvPr id="133" name="Oval 132"/>
          <p:cNvSpPr/>
          <p:nvPr/>
        </p:nvSpPr>
        <p:spPr>
          <a:xfrm>
            <a:off x="6275088" y="1908315"/>
            <a:ext cx="1364826" cy="427149"/>
          </a:xfrm>
          <a:prstGeom prst="ellipse">
            <a:avLst/>
          </a:prstGeom>
          <a:solidFill>
            <a:srgbClr val="941100"/>
          </a:solidFill>
          <a:ln>
            <a:solidFill>
              <a:srgbClr val="941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900" b="1" dirty="0"/>
              <a:t>Organizații ale pacienților </a:t>
            </a:r>
            <a:endParaRPr lang="en-US" sz="900" b="1" dirty="0"/>
          </a:p>
        </p:txBody>
      </p:sp>
      <p:cxnSp>
        <p:nvCxnSpPr>
          <p:cNvPr id="134" name="Curved Connector 133"/>
          <p:cNvCxnSpPr>
            <a:stCxn id="124" idx="6"/>
            <a:endCxn id="133" idx="2"/>
          </p:cNvCxnSpPr>
          <p:nvPr/>
        </p:nvCxnSpPr>
        <p:spPr>
          <a:xfrm flipV="1">
            <a:off x="5940821" y="2121890"/>
            <a:ext cx="334267" cy="167473"/>
          </a:xfrm>
          <a:prstGeom prst="curvedConnector3">
            <a:avLst>
              <a:gd name="adj1" fmla="val 50000"/>
            </a:avLst>
          </a:prstGeom>
          <a:ln>
            <a:solidFill>
              <a:srgbClr val="941100"/>
            </a:solidFill>
            <a:tailEnd type="triangle"/>
          </a:ln>
        </p:spPr>
        <p:style>
          <a:lnRef idx="1">
            <a:schemeClr val="accent1"/>
          </a:lnRef>
          <a:fillRef idx="0">
            <a:schemeClr val="accent1"/>
          </a:fillRef>
          <a:effectRef idx="0">
            <a:schemeClr val="accent1"/>
          </a:effectRef>
          <a:fontRef idx="minor">
            <a:schemeClr val="tx1"/>
          </a:fontRef>
        </p:style>
      </p:cxnSp>
      <p:sp>
        <p:nvSpPr>
          <p:cNvPr id="139" name="Rounded Rectangle 138"/>
          <p:cNvSpPr/>
          <p:nvPr/>
        </p:nvSpPr>
        <p:spPr>
          <a:xfrm>
            <a:off x="7271065" y="1007108"/>
            <a:ext cx="1757930" cy="986216"/>
          </a:xfrm>
          <a:prstGeom prst="roundRect">
            <a:avLst/>
          </a:prstGeom>
          <a:noFill/>
          <a:ln>
            <a:solidFill>
              <a:srgbClr val="9411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2394" indent="-95250">
              <a:buClr>
                <a:srgbClr val="941100"/>
              </a:buClr>
              <a:buFont typeface="Arial" charset="0"/>
              <a:buChar char="•"/>
            </a:pPr>
            <a:r>
              <a:rPr lang="ro-MD" sz="1000" dirty="0">
                <a:solidFill>
                  <a:srgbClr val="941100"/>
                </a:solidFill>
              </a:rPr>
              <a:t>Activități de a</a:t>
            </a:r>
            <a:r>
              <a:rPr lang="en-US" sz="1000" dirty="0" err="1">
                <a:solidFill>
                  <a:srgbClr val="941100"/>
                </a:solidFill>
              </a:rPr>
              <a:t>dvocacy</a:t>
            </a:r>
            <a:r>
              <a:rPr lang="en-US" sz="1000" dirty="0">
                <a:solidFill>
                  <a:srgbClr val="941100"/>
                </a:solidFill>
              </a:rPr>
              <a:t> </a:t>
            </a:r>
            <a:r>
              <a:rPr lang="ro-MD" sz="1000" dirty="0">
                <a:solidFill>
                  <a:srgbClr val="941100"/>
                </a:solidFill>
              </a:rPr>
              <a:t>pentru drepturile pacienților</a:t>
            </a:r>
            <a:endParaRPr lang="en-US" sz="1000" dirty="0">
              <a:solidFill>
                <a:srgbClr val="941100"/>
              </a:solidFill>
            </a:endParaRPr>
          </a:p>
          <a:p>
            <a:pPr marL="102394" indent="-95250">
              <a:buClr>
                <a:srgbClr val="941100"/>
              </a:buClr>
              <a:buFont typeface="Arial" charset="0"/>
              <a:buChar char="•"/>
            </a:pPr>
            <a:r>
              <a:rPr lang="en-US" sz="1000" dirty="0">
                <a:solidFill>
                  <a:srgbClr val="941100"/>
                </a:solidFill>
              </a:rPr>
              <a:t>Info </a:t>
            </a:r>
            <a:r>
              <a:rPr lang="ro-MD" sz="1000" dirty="0">
                <a:solidFill>
                  <a:srgbClr val="941100"/>
                </a:solidFill>
              </a:rPr>
              <a:t>despre afecțiuni, terapie și activități de suport </a:t>
            </a:r>
            <a:endParaRPr lang="en-US" sz="1000" dirty="0">
              <a:solidFill>
                <a:srgbClr val="941100"/>
              </a:solidFill>
            </a:endParaRPr>
          </a:p>
        </p:txBody>
      </p:sp>
      <p:sp>
        <p:nvSpPr>
          <p:cNvPr id="143" name="TextBox 142"/>
          <p:cNvSpPr txBox="1"/>
          <p:nvPr/>
        </p:nvSpPr>
        <p:spPr>
          <a:xfrm>
            <a:off x="5662433" y="6294875"/>
            <a:ext cx="3444947" cy="276999"/>
          </a:xfrm>
          <a:prstGeom prst="rect">
            <a:avLst/>
          </a:prstGeom>
          <a:noFill/>
        </p:spPr>
        <p:txBody>
          <a:bodyPr wrap="square" rtlCol="0">
            <a:spAutoFit/>
          </a:bodyPr>
          <a:lstStyle/>
          <a:p>
            <a:pPr algn="r"/>
            <a:r>
              <a:rPr lang="ro-MD" sz="1200" dirty="0"/>
              <a:t>Bazat pe </a:t>
            </a:r>
            <a:r>
              <a:rPr lang="en-US" sz="1200" dirty="0" err="1"/>
              <a:t>Bytyci</a:t>
            </a:r>
            <a:r>
              <a:rPr lang="en-US" sz="1200" dirty="0"/>
              <a:t> </a:t>
            </a:r>
            <a:r>
              <a:rPr lang="ro-MD" sz="1200" dirty="0"/>
              <a:t>și alții</a:t>
            </a:r>
            <a:r>
              <a:rPr lang="en-US" sz="1200" dirty="0"/>
              <a:t> 2019</a:t>
            </a:r>
          </a:p>
        </p:txBody>
      </p:sp>
    </p:spTree>
    <p:extLst>
      <p:ext uri="{BB962C8B-B14F-4D97-AF65-F5344CB8AC3E}">
        <p14:creationId xmlns:p14="http://schemas.microsoft.com/office/powerpoint/2010/main" val="3040390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ro-MD" b="1" dirty="0">
                <a:solidFill>
                  <a:srgbClr val="00B0F0"/>
                </a:solidFill>
              </a:rPr>
              <a:t>Experiența</a:t>
            </a:r>
            <a:r>
              <a:rPr lang="en-US" b="1" dirty="0">
                <a:solidFill>
                  <a:srgbClr val="00B0F0"/>
                </a:solidFill>
              </a:rPr>
              <a:t> v</a:t>
            </a:r>
            <a:r>
              <a:rPr lang="ro-MD" b="1" dirty="0">
                <a:solidFill>
                  <a:srgbClr val="00B0F0"/>
                </a:solidFill>
              </a:rPr>
              <a:t>ersus</a:t>
            </a:r>
            <a:r>
              <a:rPr lang="en-US" b="1" dirty="0">
                <a:solidFill>
                  <a:srgbClr val="00B0F0"/>
                </a:solidFill>
              </a:rPr>
              <a:t> Plan</a:t>
            </a:r>
            <a:r>
              <a:rPr lang="ro-MD" b="1" dirty="0">
                <a:solidFill>
                  <a:srgbClr val="00B0F0"/>
                </a:solidFill>
              </a:rPr>
              <a:t>ificarea </a:t>
            </a:r>
            <a:endParaRPr lang="en-AU" b="1" dirty="0">
              <a:solidFill>
                <a:srgbClr val="00B0F0"/>
              </a:solidFill>
            </a:endParaRPr>
          </a:p>
        </p:txBody>
      </p:sp>
      <p:pic>
        <p:nvPicPr>
          <p:cNvPr id="1026" name="Picture 2" descr="http://www.venturestream.co.uk/wp-content/uploads/2016/02/CRO-user-experience-vs-design-300x300.jpe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47664" y="1412776"/>
            <a:ext cx="6192688" cy="46036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3319CA7-2AF2-49A4-9E9F-7EC64D60A164}"/>
              </a:ext>
            </a:extLst>
          </p:cNvPr>
          <p:cNvSpPr txBox="1"/>
          <p:nvPr/>
        </p:nvSpPr>
        <p:spPr>
          <a:xfrm>
            <a:off x="6156176" y="4509120"/>
            <a:ext cx="1080120" cy="369332"/>
          </a:xfrm>
          <a:prstGeom prst="rect">
            <a:avLst/>
          </a:prstGeom>
          <a:solidFill>
            <a:srgbClr val="FFFFFF"/>
          </a:solidFill>
        </p:spPr>
        <p:txBody>
          <a:bodyPr wrap="square" rtlCol="0">
            <a:spAutoFit/>
          </a:bodyPr>
          <a:lstStyle/>
          <a:p>
            <a:r>
              <a:rPr lang="ro-MD" dirty="0"/>
              <a:t>Planul</a:t>
            </a:r>
            <a:endParaRPr lang="en-US" dirty="0"/>
          </a:p>
        </p:txBody>
      </p:sp>
      <p:sp>
        <p:nvSpPr>
          <p:cNvPr id="5" name="TextBox 4">
            <a:extLst>
              <a:ext uri="{FF2B5EF4-FFF2-40B4-BE49-F238E27FC236}">
                <a16:creationId xmlns:a16="http://schemas.microsoft.com/office/drawing/2014/main" id="{2C5F0D90-9184-4FF6-AE50-B45C4D136435}"/>
              </a:ext>
            </a:extLst>
          </p:cNvPr>
          <p:cNvSpPr txBox="1"/>
          <p:nvPr/>
        </p:nvSpPr>
        <p:spPr>
          <a:xfrm>
            <a:off x="2339752" y="4005064"/>
            <a:ext cx="2232248" cy="369332"/>
          </a:xfrm>
          <a:prstGeom prst="rect">
            <a:avLst/>
          </a:prstGeom>
          <a:solidFill>
            <a:srgbClr val="FFFFFF"/>
          </a:solidFill>
        </p:spPr>
        <p:txBody>
          <a:bodyPr wrap="square" rtlCol="0">
            <a:spAutoFit/>
          </a:bodyPr>
          <a:lstStyle/>
          <a:p>
            <a:r>
              <a:rPr lang="ro-MD" dirty="0"/>
              <a:t>Experiența în realitate</a:t>
            </a:r>
            <a:endParaRPr lang="en-US" dirty="0"/>
          </a:p>
        </p:txBody>
      </p:sp>
    </p:spTree>
    <p:extLst>
      <p:ext uri="{BB962C8B-B14F-4D97-AF65-F5344CB8AC3E}">
        <p14:creationId xmlns:p14="http://schemas.microsoft.com/office/powerpoint/2010/main" val="3866145507"/>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8214</TotalTime>
  <Words>2075</Words>
  <Application>Microsoft Office PowerPoint</Application>
  <PresentationFormat>On-screen Show (4:3)</PresentationFormat>
  <Paragraphs>248</Paragraphs>
  <Slides>25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ITC Avant Garde Std Bk</vt:lpstr>
      <vt:lpstr>Segoe UI</vt:lpstr>
      <vt:lpstr>Times New Roman</vt:lpstr>
      <vt:lpstr>Office Theme</vt:lpstr>
      <vt:lpstr>Asistența Integrată în practică: abordare centrată pe persoană </vt:lpstr>
      <vt:lpstr>Mesajele Cheie</vt:lpstr>
      <vt:lpstr>Sănătatea este influențată de mult mai multe decât asistența medicală</vt:lpstr>
      <vt:lpstr>Serviciile centrate pe persoană necesită Abilitarea persoanelor spre auto-îngrijire  </vt:lpstr>
      <vt:lpstr>De ce abordarea centrată pe persoană este crucială pentru sustenabilitate? </vt:lpstr>
      <vt:lpstr>Organizarea serviciilor în funcție de necesități: prevenirea proactivă este mai bună decât vindecarea reactivă</vt:lpstr>
      <vt:lpstr>Asistența integrată se referă la schimbarea perspectivei: de la orientare pe proces la cea centrare pe persoană</vt:lpstr>
      <vt:lpstr>Harta asistenței pentru persoanele în vârstă cu boli cronice </vt:lpstr>
      <vt:lpstr>Experiența versus Planificarea </vt:lpstr>
      <vt:lpstr>Integrarea serviciilor fără o coordonare nu poate duce la asistență integrată </vt:lpstr>
      <vt:lpstr>Instrumente pentru implementarea asistenței centrate pe persoană </vt:lpstr>
      <vt:lpstr>Trecerea de la probleme clinice la scopuri personale – schimbarea intrebării </vt:lpstr>
      <vt:lpstr>Managementul de  Caz</vt:lpstr>
      <vt:lpstr>Instrumente pentru a implementa asistența centrată pe persoană</vt:lpstr>
      <vt:lpstr>Folosiți comunitatea voastră pentru a fi în fruntea unei schimbări de sistem </vt:lpstr>
      <vt:lpstr>Activități selectate de implicare pentru a realiza sisteme centrate pe persoane</vt:lpstr>
      <vt:lpstr>Implicare de succes </vt:lpstr>
      <vt:lpstr>Aveți încredere în alți specialiști?</vt:lpstr>
      <vt:lpstr>PowerPoint Presentation</vt:lpstr>
      <vt:lpstr>PowerPoint Presentation</vt:lpstr>
      <vt:lpstr>PowerPoint Presentation</vt:lpstr>
      <vt:lpstr>PowerPoint Presentation</vt:lpstr>
      <vt:lpstr>Dărâmarea pereților ce există în percepții și în cadrul sistemelor</vt:lpstr>
      <vt:lpstr>Sumar</vt:lpstr>
      <vt:lpstr>În cele din urmă, ce ne dorim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YRIHN SESSION:  10 things you ought to know to succeed in the academic world and how to get from theory to practice</dc:title>
  <dc:creator>IGM-Bethge</dc:creator>
  <cp:lastModifiedBy>Tatiana Dnestrean</cp:lastModifiedBy>
  <cp:revision>336</cp:revision>
  <dcterms:created xsi:type="dcterms:W3CDTF">2012-06-06T11:06:26Z</dcterms:created>
  <dcterms:modified xsi:type="dcterms:W3CDTF">2021-03-22T09:37:33Z</dcterms:modified>
</cp:coreProperties>
</file>